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93" r:id="rId4"/>
    <p:sldId id="294" r:id="rId5"/>
    <p:sldId id="295" r:id="rId6"/>
    <p:sldId id="308" r:id="rId7"/>
    <p:sldId id="284" r:id="rId8"/>
    <p:sldId id="311" r:id="rId9"/>
    <p:sldId id="304" r:id="rId10"/>
    <p:sldId id="310" r:id="rId11"/>
    <p:sldId id="309" r:id="rId12"/>
    <p:sldId id="312" r:id="rId13"/>
    <p:sldId id="297" r:id="rId14"/>
    <p:sldId id="298" r:id="rId15"/>
    <p:sldId id="303" r:id="rId16"/>
    <p:sldId id="300" r:id="rId17"/>
    <p:sldId id="302" r:id="rId18"/>
    <p:sldId id="306" r:id="rId19"/>
    <p:sldId id="283" r:id="rId20"/>
    <p:sldId id="307" r:id="rId21"/>
    <p:sldId id="285" r:id="rId22"/>
    <p:sldId id="287" r:id="rId23"/>
    <p:sldId id="288" r:id="rId24"/>
    <p:sldId id="289" r:id="rId25"/>
    <p:sldId id="290" r:id="rId26"/>
    <p:sldId id="313" r:id="rId27"/>
    <p:sldId id="314" r:id="rId28"/>
    <p:sldId id="315" r:id="rId29"/>
    <p:sldId id="291" r:id="rId30"/>
    <p:sldId id="316" r:id="rId31"/>
    <p:sldId id="317" r:id="rId32"/>
    <p:sldId id="318" r:id="rId33"/>
    <p:sldId id="319" r:id="rId34"/>
    <p:sldId id="320" r:id="rId35"/>
    <p:sldId id="321" r:id="rId36"/>
    <p:sldId id="322" r:id="rId37"/>
    <p:sldId id="323" r:id="rId38"/>
    <p:sldId id="324" r:id="rId39"/>
    <p:sldId id="301" r:id="rId40"/>
    <p:sldId id="27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E5E0"/>
    <a:srgbClr val="66FF33"/>
    <a:srgbClr val="DCDCD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0" autoAdjust="0"/>
  </p:normalViewPr>
  <p:slideViewPr>
    <p:cSldViewPr>
      <p:cViewPr varScale="1">
        <p:scale>
          <a:sx n="65" d="100"/>
          <a:sy n="65" d="100"/>
        </p:scale>
        <p:origin x="145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gi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gi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35.png"/><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0.png"/><Relationship Id="rId2" Type="http://schemas.openxmlformats.org/officeDocument/2006/relationships/image" Target="../media/image31.png"/><Relationship Id="rId16"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7.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43.png"/><Relationship Id="rId1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23.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65.jpe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9.jpe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9.jpeg"/><Relationship Id="rId3" Type="http://schemas.openxmlformats.org/officeDocument/2006/relationships/image" Target="../media/image76.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8.jpeg"/><Relationship Id="rId10" Type="http://schemas.openxmlformats.org/officeDocument/2006/relationships/image" Target="../media/image84.png"/><Relationship Id="rId4" Type="http://schemas.openxmlformats.org/officeDocument/2006/relationships/image" Target="../media/image77.png"/><Relationship Id="rId9"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69.jpeg"/><Relationship Id="rId3" Type="http://schemas.openxmlformats.org/officeDocument/2006/relationships/image" Target="../media/image87.jpg"/><Relationship Id="rId7" Type="http://schemas.openxmlformats.org/officeDocument/2006/relationships/image" Target="../media/image81.png"/><Relationship Id="rId12" Type="http://schemas.openxmlformats.org/officeDocument/2006/relationships/image" Target="../media/image82.pn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6.png"/><Relationship Id="rId5" Type="http://schemas.openxmlformats.org/officeDocument/2006/relationships/image" Target="../media/image78.jpe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77.png"/><Relationship Id="rId9" Type="http://schemas.openxmlformats.org/officeDocument/2006/relationships/image" Target="../media/image84.png"/><Relationship Id="rId1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jpeg"/><Relationship Id="rId7" Type="http://schemas.openxmlformats.org/officeDocument/2006/relationships/image" Target="../media/image79.jpe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93.jpeg"/><Relationship Id="rId11" Type="http://schemas.openxmlformats.org/officeDocument/2006/relationships/image" Target="../media/image96.png"/><Relationship Id="rId5" Type="http://schemas.openxmlformats.org/officeDocument/2006/relationships/image" Target="../media/image17.png"/><Relationship Id="rId10" Type="http://schemas.openxmlformats.org/officeDocument/2006/relationships/image" Target="../media/image76.png"/><Relationship Id="rId4" Type="http://schemas.openxmlformats.org/officeDocument/2006/relationships/image" Target="../media/image71.jpeg"/><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8.jpe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jpe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58.jpeg"/><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erson-Thinking-Powerpoint-Templates.jpg"/>
          <p:cNvPicPr>
            <a:picLocks noChangeAspect="1"/>
          </p:cNvPicPr>
          <p:nvPr/>
        </p:nvPicPr>
        <p:blipFill>
          <a:blip r:embed="rId2" cstate="print"/>
          <a:stretch>
            <a:fillRect/>
          </a:stretch>
        </p:blipFill>
        <p:spPr>
          <a:xfrm>
            <a:off x="0" y="0"/>
            <a:ext cx="9144000" cy="6858000"/>
          </a:xfrm>
          <a:prstGeom prst="rect">
            <a:avLst/>
          </a:prstGeom>
        </p:spPr>
      </p:pic>
      <p:sp>
        <p:nvSpPr>
          <p:cNvPr id="23" name="Rectangle 22"/>
          <p:cNvSpPr/>
          <p:nvPr/>
        </p:nvSpPr>
        <p:spPr>
          <a:xfrm>
            <a:off x="0" y="5257800"/>
            <a:ext cx="2524217" cy="830997"/>
          </a:xfrm>
          <a:prstGeom prst="rect">
            <a:avLst/>
          </a:prstGeom>
          <a:noFill/>
        </p:spPr>
        <p:txBody>
          <a:bodyPr wrap="none" lIns="91440" tIns="45720" rIns="91440" bIns="45720">
            <a:spAutoFit/>
          </a:bodyPr>
          <a:lstStyle/>
          <a:p>
            <a:r>
              <a:rPr lang="en-US" sz="2400" b="1" dirty="0" err="1">
                <a:latin typeface="Calibri" pitchFamily="34" charset="0"/>
              </a:rPr>
              <a:t>Oleh</a:t>
            </a:r>
            <a:r>
              <a:rPr lang="en-US" sz="2400" b="1" dirty="0">
                <a:latin typeface="Calibri" pitchFamily="34" charset="0"/>
              </a:rPr>
              <a:t> :</a:t>
            </a:r>
          </a:p>
          <a:p>
            <a:r>
              <a:rPr lang="en-US" sz="2400" b="1" dirty="0" err="1">
                <a:latin typeface="Calibri" pitchFamily="34" charset="0"/>
              </a:rPr>
              <a:t>Hudzaifah</a:t>
            </a:r>
            <a:r>
              <a:rPr lang="en-US" sz="2400" b="1" dirty="0">
                <a:latin typeface="Calibri" pitchFamily="34" charset="0"/>
              </a:rPr>
              <a:t> Al Jihad</a:t>
            </a:r>
          </a:p>
        </p:txBody>
      </p:sp>
      <p:sp>
        <p:nvSpPr>
          <p:cNvPr id="14" name="Rectangle 13"/>
          <p:cNvSpPr/>
          <p:nvPr/>
        </p:nvSpPr>
        <p:spPr>
          <a:xfrm>
            <a:off x="3809398" y="914400"/>
            <a:ext cx="5105400" cy="1143000"/>
          </a:xfrm>
          <a:prstGeom prst="rect">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70457" y="914400"/>
            <a:ext cx="4000774" cy="1200329"/>
          </a:xfrm>
          <a:prstGeom prst="rect">
            <a:avLst/>
          </a:prstGeom>
          <a:noFill/>
        </p:spPr>
        <p:txBody>
          <a:bodyPr wrap="none" lIns="91440" tIns="45720" rIns="91440" bIns="45720">
            <a:spAutoFit/>
          </a:bodyPr>
          <a:lstStyle/>
          <a:p>
            <a:pPr algn="ctr"/>
            <a:r>
              <a:rPr lang="en-US" sz="2400" b="1" dirty="0">
                <a:solidFill>
                  <a:schemeClr val="bg1"/>
                </a:solidFill>
                <a:latin typeface="Calibri" pitchFamily="34" charset="0"/>
              </a:rPr>
              <a:t>IOT (INTERNET OF THINGS)</a:t>
            </a:r>
          </a:p>
          <a:p>
            <a:pPr algn="ctr"/>
            <a:r>
              <a:rPr lang="en-US" sz="2400" b="1" dirty="0">
                <a:solidFill>
                  <a:schemeClr val="bg1"/>
                </a:solidFill>
                <a:latin typeface="Calibri" pitchFamily="34" charset="0"/>
              </a:rPr>
              <a:t>KONSEP DAN PENERAPANNYA</a:t>
            </a:r>
          </a:p>
          <a:p>
            <a:pPr algn="ctr"/>
            <a:r>
              <a:rPr lang="en-US" sz="2400" b="1" dirty="0">
                <a:solidFill>
                  <a:schemeClr val="bg1"/>
                </a:solidFill>
                <a:latin typeface="Calibri" pitchFamily="34" charset="0"/>
              </a:rPr>
              <a:t>DIDALAM TEKNIK INFORMASI</a:t>
            </a:r>
          </a:p>
        </p:txBody>
      </p:sp>
      <p:sp>
        <p:nvSpPr>
          <p:cNvPr id="22" name="Rectangle 21"/>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9" name="Picture 8" descr="project-insight-features.png"/>
          <p:cNvPicPr>
            <a:picLocks noChangeAspect="1"/>
          </p:cNvPicPr>
          <p:nvPr/>
        </p:nvPicPr>
        <p:blipFill>
          <a:blip r:embed="rId3" cstate="print"/>
          <a:stretch>
            <a:fillRect/>
          </a:stretch>
        </p:blipFill>
        <p:spPr>
          <a:xfrm>
            <a:off x="6477000" y="2438400"/>
            <a:ext cx="2414954" cy="3924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5" name="Picture 4" descr="12_Dec@2x.png"/>
          <p:cNvPicPr>
            <a:picLocks noChangeAspect="1"/>
          </p:cNvPicPr>
          <p:nvPr/>
        </p:nvPicPr>
        <p:blipFill>
          <a:blip r:embed="rId2" cstate="print"/>
          <a:stretch>
            <a:fillRect/>
          </a:stretch>
        </p:blipFill>
        <p:spPr>
          <a:xfrm>
            <a:off x="685800" y="1295400"/>
            <a:ext cx="7696200" cy="4397829"/>
          </a:xfrm>
          <a:prstGeom prst="rect">
            <a:avLst/>
          </a:prstGeom>
        </p:spPr>
      </p:pic>
      <p:sp>
        <p:nvSpPr>
          <p:cNvPr id="11" name="Rectangle 10"/>
          <p:cNvSpPr/>
          <p:nvPr/>
        </p:nvSpPr>
        <p:spPr>
          <a:xfrm>
            <a:off x="729605" y="1334869"/>
            <a:ext cx="3080395" cy="646331"/>
          </a:xfrm>
          <a:prstGeom prst="rect">
            <a:avLst/>
          </a:prstGeom>
          <a:noFill/>
        </p:spPr>
        <p:txBody>
          <a:bodyPr wrap="none" lIns="91440" tIns="45720" rIns="91440" bIns="45720">
            <a:spAutoFit/>
          </a:bodyPr>
          <a:lstStyle/>
          <a:p>
            <a:pPr algn="ctr"/>
            <a:r>
              <a:rPr lang="en-US" sz="36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IOT HealthCare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0" name="Picture 9" descr="IoT-for-Smart-Cities-e1523435892298.png"/>
          <p:cNvPicPr>
            <a:picLocks noChangeAspect="1"/>
          </p:cNvPicPr>
          <p:nvPr/>
        </p:nvPicPr>
        <p:blipFill>
          <a:blip r:embed="rId2" cstate="print"/>
          <a:stretch>
            <a:fillRect/>
          </a:stretch>
        </p:blipFill>
        <p:spPr>
          <a:xfrm>
            <a:off x="685800" y="990600"/>
            <a:ext cx="7620000" cy="5076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9" name="Picture 8" descr="General-illustration-of-BDA-and-IoT-based-disaster-management-environment.png"/>
          <p:cNvPicPr>
            <a:picLocks noChangeAspect="1"/>
          </p:cNvPicPr>
          <p:nvPr/>
        </p:nvPicPr>
        <p:blipFill>
          <a:blip r:embed="rId2" cstate="print"/>
          <a:stretch>
            <a:fillRect/>
          </a:stretch>
        </p:blipFill>
        <p:spPr>
          <a:xfrm>
            <a:off x="1295400" y="1204392"/>
            <a:ext cx="7091325" cy="5272608"/>
          </a:xfrm>
          <a:prstGeom prst="rect">
            <a:avLst/>
          </a:prstGeom>
        </p:spPr>
      </p:pic>
      <p:sp>
        <p:nvSpPr>
          <p:cNvPr id="11" name="Rectangle 10"/>
          <p:cNvSpPr/>
          <p:nvPr/>
        </p:nvSpPr>
        <p:spPr>
          <a:xfrm>
            <a:off x="68595" y="219670"/>
            <a:ext cx="5875005" cy="646331"/>
          </a:xfrm>
          <a:prstGeom prst="rect">
            <a:avLst/>
          </a:prstGeom>
          <a:noFill/>
        </p:spPr>
        <p:txBody>
          <a:bodyPr wrap="none" lIns="91440" tIns="45720" rIns="91440" bIns="45720">
            <a:spAutoFit/>
          </a:bodyPr>
          <a:lstStyle/>
          <a:p>
            <a:pPr algn="ctr"/>
            <a:r>
              <a:rPr lang="en-US" sz="3600" b="1" cap="none" spc="0" dirty="0">
                <a:ln w="12700">
                  <a:solidFill>
                    <a:schemeClr val="tx1"/>
                  </a:solidFill>
                  <a:prstDash val="solid"/>
                </a:ln>
                <a:effectLst>
                  <a:outerShdw blurRad="41275" dist="20320" dir="1800000" algn="tl" rotWithShape="0">
                    <a:srgbClr val="000000">
                      <a:alpha val="40000"/>
                    </a:srgbClr>
                  </a:outerShdw>
                </a:effectLst>
              </a:rPr>
              <a:t>Disaster Management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76200" y="219670"/>
            <a:ext cx="3826689" cy="923330"/>
          </a:xfrm>
          <a:prstGeom prst="rect">
            <a:avLst/>
          </a:prstGeom>
          <a:noFill/>
        </p:spPr>
        <p:txBody>
          <a:bodyPr wrap="none" lIns="91440" tIns="45720" rIns="91440" bIns="45720">
            <a:spAutoFit/>
          </a:bodyPr>
          <a:lstStyle/>
          <a:p>
            <a:pPr algn="ctr"/>
            <a:r>
              <a:rPr lang="en-US" sz="5400" b="1" cap="none" spc="0" dirty="0">
                <a:ln w="12700">
                  <a:solidFill>
                    <a:srgbClr val="00B050"/>
                  </a:solidFill>
                  <a:prstDash val="solid"/>
                </a:ln>
                <a:solidFill>
                  <a:srgbClr val="92D050"/>
                </a:solidFill>
                <a:effectLst>
                  <a:outerShdw blurRad="41275" dist="20320" dir="1800000" algn="tl" rotWithShape="0">
                    <a:srgbClr val="000000">
                      <a:alpha val="40000"/>
                    </a:srgbClr>
                  </a:outerShdw>
                </a:effectLst>
              </a:rPr>
              <a:t>Platform IOT</a:t>
            </a:r>
          </a:p>
        </p:txBody>
      </p:sp>
      <p:pic>
        <p:nvPicPr>
          <p:cNvPr id="38" name="Picture 37" descr="house__home__apartment__building_-512.png"/>
          <p:cNvPicPr>
            <a:picLocks noChangeAspect="1"/>
          </p:cNvPicPr>
          <p:nvPr/>
        </p:nvPicPr>
        <p:blipFill>
          <a:blip r:embed="rId2" cstate="print"/>
          <a:srcRect l="10151" t="12495" r="10151" b="12495"/>
          <a:stretch>
            <a:fillRect/>
          </a:stretch>
        </p:blipFill>
        <p:spPr>
          <a:xfrm>
            <a:off x="2224088" y="1524000"/>
            <a:ext cx="4481512" cy="4217893"/>
          </a:xfrm>
          <a:prstGeom prst="rect">
            <a:avLst/>
          </a:prstGeom>
        </p:spPr>
      </p:pic>
      <p:pic>
        <p:nvPicPr>
          <p:cNvPr id="35" name="Picture 34" descr="188022.png"/>
          <p:cNvPicPr>
            <a:picLocks noChangeAspect="1"/>
          </p:cNvPicPr>
          <p:nvPr/>
        </p:nvPicPr>
        <p:blipFill>
          <a:blip r:embed="rId3" cstate="print"/>
          <a:stretch>
            <a:fillRect/>
          </a:stretch>
        </p:blipFill>
        <p:spPr>
          <a:xfrm>
            <a:off x="5715000" y="2133600"/>
            <a:ext cx="1525388" cy="1525388"/>
          </a:xfrm>
          <a:prstGeom prst="rect">
            <a:avLst/>
          </a:prstGeom>
        </p:spPr>
      </p:pic>
      <p:grpSp>
        <p:nvGrpSpPr>
          <p:cNvPr id="12" name="Group 11"/>
          <p:cNvGrpSpPr/>
          <p:nvPr/>
        </p:nvGrpSpPr>
        <p:grpSpPr>
          <a:xfrm>
            <a:off x="7086600" y="3962400"/>
            <a:ext cx="1301445" cy="1513820"/>
            <a:chOff x="7086600" y="3962400"/>
            <a:chExt cx="1301445" cy="1513820"/>
          </a:xfrm>
        </p:grpSpPr>
        <p:pic>
          <p:nvPicPr>
            <p:cNvPr id="42" name="Picture 41" descr="c0cf811b6355be6f12fed44bf51e8fd2-temperature-thermometer-icon-svg-by-vexels.png"/>
            <p:cNvPicPr>
              <a:picLocks noChangeAspect="1"/>
            </p:cNvPicPr>
            <p:nvPr/>
          </p:nvPicPr>
          <p:blipFill>
            <a:blip r:embed="rId4" cstate="print"/>
            <a:stretch>
              <a:fillRect/>
            </a:stretch>
          </p:blipFill>
          <p:spPr>
            <a:xfrm>
              <a:off x="7086600" y="3962400"/>
              <a:ext cx="1066800" cy="1066800"/>
            </a:xfrm>
            <a:prstGeom prst="rect">
              <a:avLst/>
            </a:prstGeom>
          </p:spPr>
        </p:pic>
        <p:sp>
          <p:nvSpPr>
            <p:cNvPr id="43" name="Rectangle 42"/>
            <p:cNvSpPr/>
            <p:nvPr/>
          </p:nvSpPr>
          <p:spPr>
            <a:xfrm>
              <a:off x="7467600" y="4953000"/>
              <a:ext cx="920445" cy="523220"/>
            </a:xfrm>
            <a:prstGeom prst="rect">
              <a:avLst/>
            </a:prstGeom>
            <a:noFill/>
          </p:spPr>
          <p:txBody>
            <a:bodyPr wrap="none" lIns="91440" tIns="45720" rIns="91440" bIns="45720">
              <a:spAutoFit/>
            </a:bodyPr>
            <a:lstStyle/>
            <a:p>
              <a:pPr algn="ctr"/>
              <a:r>
                <a:rPr lang="en-US" sz="2800" b="1" cap="none" spc="0" dirty="0">
                  <a:ln w="12700">
                    <a:solidFill>
                      <a:srgbClr val="00B0F0"/>
                    </a:solidFill>
                    <a:prstDash val="solid"/>
                  </a:ln>
                  <a:solidFill>
                    <a:srgbClr val="00B0F0"/>
                  </a:solidFill>
                  <a:effectLst>
                    <a:outerShdw blurRad="41275" dist="20320" dir="1800000" algn="tl" rotWithShape="0">
                      <a:srgbClr val="000000">
                        <a:alpha val="40000"/>
                      </a:srgbClr>
                    </a:outerShdw>
                  </a:effectLst>
                </a:rPr>
                <a:t>25*C</a:t>
              </a:r>
            </a:p>
          </p:txBody>
        </p:sp>
      </p:grpSp>
      <p:pic>
        <p:nvPicPr>
          <p:cNvPr id="16" name="Picture 15" descr="16-512.png"/>
          <p:cNvPicPr>
            <a:picLocks noChangeAspect="1"/>
          </p:cNvPicPr>
          <p:nvPr/>
        </p:nvPicPr>
        <p:blipFill>
          <a:blip r:embed="rId5" cstate="print"/>
          <a:srcRect l="28904" r="28903"/>
          <a:stretch>
            <a:fillRect/>
          </a:stretch>
        </p:blipFill>
        <p:spPr>
          <a:xfrm>
            <a:off x="6834204" y="4724400"/>
            <a:ext cx="535677" cy="1269594"/>
          </a:xfrm>
          <a:prstGeom prst="rect">
            <a:avLst/>
          </a:prstGeom>
        </p:spPr>
      </p:pic>
      <p:grpSp>
        <p:nvGrpSpPr>
          <p:cNvPr id="13" name="Group 12"/>
          <p:cNvGrpSpPr/>
          <p:nvPr/>
        </p:nvGrpSpPr>
        <p:grpSpPr>
          <a:xfrm>
            <a:off x="6934200" y="1371600"/>
            <a:ext cx="1295400" cy="685800"/>
            <a:chOff x="6934200" y="1371600"/>
            <a:chExt cx="1295400" cy="685800"/>
          </a:xfrm>
        </p:grpSpPr>
        <p:sp>
          <p:nvSpPr>
            <p:cNvPr id="18" name="Rectangle 17"/>
            <p:cNvSpPr/>
            <p:nvPr/>
          </p:nvSpPr>
          <p:spPr>
            <a:xfrm>
              <a:off x="6934200" y="1504890"/>
              <a:ext cx="1263487" cy="400110"/>
            </a:xfrm>
            <a:prstGeom prst="rect">
              <a:avLst/>
            </a:prstGeom>
            <a:noFill/>
          </p:spPr>
          <p:txBody>
            <a:bodyPr wrap="none" lIns="91440" tIns="45720" rIns="91440" bIns="45720">
              <a:spAutoFit/>
            </a:bodyPr>
            <a:lstStyle/>
            <a:p>
              <a:pPr algn="ctr"/>
              <a:r>
                <a:rPr lang="en-US" sz="2000" b="1" cap="none" spc="0" dirty="0">
                  <a:ln w="12700">
                    <a:solidFill>
                      <a:srgbClr val="C00000"/>
                    </a:solidFill>
                    <a:prstDash val="solid"/>
                  </a:ln>
                  <a:solidFill>
                    <a:srgbClr val="FF0000"/>
                  </a:solidFill>
                  <a:effectLst>
                    <a:outerShdw blurRad="41275" dist="20320" dir="1800000" algn="tl" rotWithShape="0">
                      <a:srgbClr val="000000">
                        <a:alpha val="40000"/>
                      </a:srgbClr>
                    </a:outerShdw>
                  </a:effectLst>
                </a:rPr>
                <a:t>10 </a:t>
              </a:r>
              <a:r>
                <a:rPr lang="en-US" sz="2000" b="1" cap="none" spc="0" dirty="0" err="1">
                  <a:ln w="12700">
                    <a:solidFill>
                      <a:srgbClr val="C00000"/>
                    </a:solidFill>
                    <a:prstDash val="solid"/>
                  </a:ln>
                  <a:solidFill>
                    <a:srgbClr val="FF0000"/>
                  </a:solidFill>
                  <a:effectLst>
                    <a:outerShdw blurRad="41275" dist="20320" dir="1800000" algn="tl" rotWithShape="0">
                      <a:srgbClr val="000000">
                        <a:alpha val="40000"/>
                      </a:srgbClr>
                    </a:outerShdw>
                  </a:effectLst>
                </a:rPr>
                <a:t>Menit</a:t>
              </a:r>
              <a:r>
                <a:rPr lang="en-US" sz="2000" b="1" cap="none" spc="0" dirty="0">
                  <a:ln w="12700">
                    <a:solidFill>
                      <a:srgbClr val="C00000"/>
                    </a:solidFill>
                    <a:prstDash val="solid"/>
                  </a:ln>
                  <a:solidFill>
                    <a:srgbClr val="FF0000"/>
                  </a:solidFill>
                  <a:effectLst>
                    <a:outerShdw blurRad="41275" dist="20320" dir="1800000" algn="tl" rotWithShape="0">
                      <a:srgbClr val="000000">
                        <a:alpha val="40000"/>
                      </a:srgbClr>
                    </a:outerShdw>
                  </a:effectLst>
                </a:rPr>
                <a:t>?</a:t>
              </a:r>
            </a:p>
          </p:txBody>
        </p:sp>
        <p:sp>
          <p:nvSpPr>
            <p:cNvPr id="19" name="Rounded Rectangular Callout 18"/>
            <p:cNvSpPr/>
            <p:nvPr/>
          </p:nvSpPr>
          <p:spPr>
            <a:xfrm>
              <a:off x="6934200" y="1371600"/>
              <a:ext cx="1295400" cy="685800"/>
            </a:xfrm>
            <a:prstGeom prst="wedgeRoundRectCallout">
              <a:avLst>
                <a:gd name="adj1" fmla="val -40270"/>
                <a:gd name="adj2" fmla="val 74540"/>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2000" fill="hold"/>
                                        <p:tgtEl>
                                          <p:spTgt spid="16"/>
                                        </p:tgtEl>
                                        <p:attrNameLst>
                                          <p:attrName>ppt_x</p:attrName>
                                        </p:attrNameLst>
                                      </p:cBhvr>
                                      <p:tavLst>
                                        <p:tav tm="0">
                                          <p:val>
                                            <p:strVal val="#ppt_x"/>
                                          </p:val>
                                        </p:tav>
                                        <p:tav tm="100000">
                                          <p:val>
                                            <p:strVal val="#ppt_x"/>
                                          </p:val>
                                        </p:tav>
                                      </p:tavLst>
                                    </p:anim>
                                    <p:anim calcmode="lin" valueType="num">
                                      <p:cBhvr additive="base">
                                        <p:cTn id="14" dur="2000" fill="hold"/>
                                        <p:tgtEl>
                                          <p:spTgt spid="16"/>
                                        </p:tgtEl>
                                        <p:attrNameLst>
                                          <p:attrName>ppt_y</p:attrName>
                                        </p:attrNameLst>
                                      </p:cBhvr>
                                      <p:tavLst>
                                        <p:tav tm="0">
                                          <p:val>
                                            <p:strVal val="1+#ppt_h/2"/>
                                          </p:val>
                                        </p:tav>
                                        <p:tav tm="100000">
                                          <p:val>
                                            <p:strVal val="#ppt_y"/>
                                          </p:val>
                                        </p:tav>
                                      </p:tavLst>
                                    </p:anim>
                                  </p:childTnLst>
                                </p:cTn>
                              </p:par>
                            </p:childTnLst>
                          </p:cTn>
                        </p:par>
                        <p:par>
                          <p:cTn id="15" fill="hold">
                            <p:stCondLst>
                              <p:cond delay="2500"/>
                            </p:stCondLst>
                            <p:childTnLst>
                              <p:par>
                                <p:cTn id="16" presetID="5" presetClass="entr" presetSubtype="1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768px-Light_Bulb_or_Idea_Flat_Icon_Vector.svg.png"/>
          <p:cNvPicPr>
            <a:picLocks noChangeAspect="1"/>
          </p:cNvPicPr>
          <p:nvPr/>
        </p:nvPicPr>
        <p:blipFill>
          <a:blip r:embed="rId2" cstate="print"/>
          <a:srcRect l="17778" t="8889" r="17778" b="13333"/>
          <a:stretch>
            <a:fillRect/>
          </a:stretch>
        </p:blipFill>
        <p:spPr>
          <a:xfrm>
            <a:off x="8305800" y="1143000"/>
            <a:ext cx="609600" cy="735724"/>
          </a:xfrm>
          <a:prstGeom prst="rect">
            <a:avLst/>
          </a:prstGeom>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76200" y="219670"/>
            <a:ext cx="3826689" cy="923330"/>
          </a:xfrm>
          <a:prstGeom prst="rect">
            <a:avLst/>
          </a:prstGeom>
          <a:noFill/>
        </p:spPr>
        <p:txBody>
          <a:bodyPr wrap="none" lIns="91440" tIns="45720" rIns="91440" bIns="45720">
            <a:spAutoFit/>
          </a:bodyPr>
          <a:lstStyle/>
          <a:p>
            <a:pPr algn="ctr"/>
            <a:r>
              <a:rPr lang="en-US" sz="5400" b="1" cap="none" spc="0" dirty="0">
                <a:ln w="12700">
                  <a:solidFill>
                    <a:srgbClr val="00B050"/>
                  </a:solidFill>
                  <a:prstDash val="solid"/>
                </a:ln>
                <a:solidFill>
                  <a:srgbClr val="92D050"/>
                </a:solidFill>
                <a:effectLst>
                  <a:outerShdw blurRad="41275" dist="20320" dir="1800000" algn="tl" rotWithShape="0">
                    <a:srgbClr val="000000">
                      <a:alpha val="40000"/>
                    </a:srgbClr>
                  </a:outerShdw>
                </a:effectLst>
              </a:rPr>
              <a:t>Platform IOT</a:t>
            </a:r>
          </a:p>
        </p:txBody>
      </p:sp>
      <p:pic>
        <p:nvPicPr>
          <p:cNvPr id="29" name="Picture 28" descr="9f2ea8f15f94ee92c264ac069c0660c8-retro-scooter-motorcycle-icon-by-vexels.png"/>
          <p:cNvPicPr>
            <a:picLocks noChangeAspect="1"/>
          </p:cNvPicPr>
          <p:nvPr/>
        </p:nvPicPr>
        <p:blipFill>
          <a:blip r:embed="rId3" cstate="print"/>
          <a:srcRect t="15625" b="17188"/>
          <a:stretch>
            <a:fillRect/>
          </a:stretch>
        </p:blipFill>
        <p:spPr>
          <a:xfrm>
            <a:off x="228600" y="4572000"/>
            <a:ext cx="2268279" cy="1524000"/>
          </a:xfrm>
          <a:prstGeom prst="rect">
            <a:avLst/>
          </a:prstGeom>
        </p:spPr>
      </p:pic>
      <p:pic>
        <p:nvPicPr>
          <p:cNvPr id="39" name="Picture 38" descr="map-marker-icon.png"/>
          <p:cNvPicPr>
            <a:picLocks noChangeAspect="1"/>
          </p:cNvPicPr>
          <p:nvPr/>
        </p:nvPicPr>
        <p:blipFill>
          <a:blip r:embed="rId4" cstate="print"/>
          <a:stretch>
            <a:fillRect/>
          </a:stretch>
        </p:blipFill>
        <p:spPr>
          <a:xfrm>
            <a:off x="457200" y="3962400"/>
            <a:ext cx="914400" cy="914400"/>
          </a:xfrm>
          <a:prstGeom prst="rect">
            <a:avLst/>
          </a:prstGeom>
        </p:spPr>
      </p:pic>
      <p:sp>
        <p:nvSpPr>
          <p:cNvPr id="40" name="Rectangle 39"/>
          <p:cNvSpPr/>
          <p:nvPr/>
        </p:nvSpPr>
        <p:spPr>
          <a:xfrm>
            <a:off x="1447800" y="2819400"/>
            <a:ext cx="1789721" cy="400110"/>
          </a:xfrm>
          <a:prstGeom prst="rect">
            <a:avLst/>
          </a:prstGeom>
          <a:noFill/>
        </p:spPr>
        <p:txBody>
          <a:bodyPr wrap="none" lIns="91440" tIns="45720" rIns="91440" bIns="45720">
            <a:spAutoFit/>
          </a:bodyPr>
          <a:lstStyle/>
          <a:p>
            <a:pPr algn="ctr"/>
            <a:r>
              <a:rPr lang="en-US" sz="2000" b="1" cap="none" spc="0" dirty="0">
                <a:ln w="12700">
                  <a:solidFill>
                    <a:srgbClr val="C00000"/>
                  </a:solidFill>
                  <a:prstDash val="solid"/>
                </a:ln>
                <a:solidFill>
                  <a:srgbClr val="FF0000"/>
                </a:solidFill>
                <a:effectLst>
                  <a:outerShdw blurRad="41275" dist="20320" dir="1800000" algn="tl" rotWithShape="0">
                    <a:srgbClr val="000000">
                      <a:alpha val="40000"/>
                    </a:srgbClr>
                  </a:outerShdw>
                </a:effectLst>
              </a:rPr>
              <a:t>5Km / 10Menit</a:t>
            </a:r>
          </a:p>
        </p:txBody>
      </p:sp>
      <p:grpSp>
        <p:nvGrpSpPr>
          <p:cNvPr id="21" name="Group 20"/>
          <p:cNvGrpSpPr/>
          <p:nvPr/>
        </p:nvGrpSpPr>
        <p:grpSpPr>
          <a:xfrm>
            <a:off x="5943600" y="1295400"/>
            <a:ext cx="2592188" cy="2236693"/>
            <a:chOff x="2224088" y="1524000"/>
            <a:chExt cx="5016300" cy="4217893"/>
          </a:xfrm>
        </p:grpSpPr>
        <p:pic>
          <p:nvPicPr>
            <p:cNvPr id="38" name="Picture 37" descr="house__home__apartment__building_-512.png"/>
            <p:cNvPicPr>
              <a:picLocks noChangeAspect="1"/>
            </p:cNvPicPr>
            <p:nvPr/>
          </p:nvPicPr>
          <p:blipFill>
            <a:blip r:embed="rId5" cstate="print"/>
            <a:srcRect l="10151" t="12495" r="10151" b="12495"/>
            <a:stretch>
              <a:fillRect/>
            </a:stretch>
          </p:blipFill>
          <p:spPr>
            <a:xfrm>
              <a:off x="2224088" y="1524000"/>
              <a:ext cx="4481512" cy="4217893"/>
            </a:xfrm>
            <a:prstGeom prst="rect">
              <a:avLst/>
            </a:prstGeom>
          </p:spPr>
        </p:pic>
        <p:pic>
          <p:nvPicPr>
            <p:cNvPr id="35" name="Picture 34" descr="188022.png"/>
            <p:cNvPicPr>
              <a:picLocks noChangeAspect="1"/>
            </p:cNvPicPr>
            <p:nvPr/>
          </p:nvPicPr>
          <p:blipFill>
            <a:blip r:embed="rId6" cstate="print"/>
            <a:stretch>
              <a:fillRect/>
            </a:stretch>
          </p:blipFill>
          <p:spPr>
            <a:xfrm>
              <a:off x="5715000" y="2133600"/>
              <a:ext cx="1525388" cy="1525388"/>
            </a:xfrm>
            <a:prstGeom prst="rect">
              <a:avLst/>
            </a:prstGeom>
          </p:spPr>
        </p:pic>
      </p:grpSp>
      <p:pic>
        <p:nvPicPr>
          <p:cNvPr id="22" name="Picture 21" descr="map-marker-icon.png"/>
          <p:cNvPicPr>
            <a:picLocks noChangeAspect="1"/>
          </p:cNvPicPr>
          <p:nvPr/>
        </p:nvPicPr>
        <p:blipFill>
          <a:blip r:embed="rId4" cstate="print"/>
          <a:stretch>
            <a:fillRect/>
          </a:stretch>
        </p:blipFill>
        <p:spPr>
          <a:xfrm>
            <a:off x="5105400" y="1447800"/>
            <a:ext cx="914400" cy="914400"/>
          </a:xfrm>
          <a:prstGeom prst="rect">
            <a:avLst/>
          </a:prstGeom>
        </p:spPr>
      </p:pic>
      <p:cxnSp>
        <p:nvCxnSpPr>
          <p:cNvPr id="24" name="Shape 23"/>
          <p:cNvCxnSpPr>
            <a:stCxn id="39" idx="3"/>
            <a:endCxn id="22" idx="1"/>
          </p:cNvCxnSpPr>
          <p:nvPr/>
        </p:nvCxnSpPr>
        <p:spPr>
          <a:xfrm flipV="1">
            <a:off x="1371600" y="1905000"/>
            <a:ext cx="3733800" cy="2514600"/>
          </a:xfrm>
          <a:prstGeom prst="curvedConnector3">
            <a:avLst>
              <a:gd name="adj1" fmla="val 57453"/>
            </a:avLst>
          </a:prstGeom>
          <a:ln w="57150">
            <a:prstDash val="sysDash"/>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819400" y="3581400"/>
            <a:ext cx="2809121" cy="1905000"/>
            <a:chOff x="2819400" y="3581400"/>
            <a:chExt cx="2809121" cy="1905000"/>
          </a:xfrm>
        </p:grpSpPr>
        <p:pic>
          <p:nvPicPr>
            <p:cNvPr id="41" name="Picture 40" descr="stopwatch-transparent-cartoon-4.gif"/>
            <p:cNvPicPr>
              <a:picLocks noChangeAspect="1"/>
            </p:cNvPicPr>
            <p:nvPr/>
          </p:nvPicPr>
          <p:blipFill>
            <a:blip r:embed="rId7" cstate="print"/>
            <a:stretch>
              <a:fillRect/>
            </a:stretch>
          </p:blipFill>
          <p:spPr>
            <a:xfrm>
              <a:off x="2819400" y="3581400"/>
              <a:ext cx="1905000" cy="1905000"/>
            </a:xfrm>
            <a:prstGeom prst="rect">
              <a:avLst/>
            </a:prstGeom>
          </p:spPr>
        </p:pic>
        <p:sp>
          <p:nvSpPr>
            <p:cNvPr id="47" name="Rectangle 46"/>
            <p:cNvSpPr/>
            <p:nvPr/>
          </p:nvSpPr>
          <p:spPr>
            <a:xfrm>
              <a:off x="4419600" y="3949005"/>
              <a:ext cx="1208921" cy="1384995"/>
            </a:xfrm>
            <a:prstGeom prst="rect">
              <a:avLst/>
            </a:prstGeom>
            <a:noFill/>
          </p:spPr>
          <p:txBody>
            <a:bodyPr wrap="none" lIns="91440" tIns="45720" rIns="91440" bIns="45720">
              <a:spAutoFit/>
            </a:bodyPr>
            <a:lstStyle/>
            <a:p>
              <a:r>
                <a:rPr lang="en-US" sz="2800" b="1" cap="none" spc="0"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Trigger</a:t>
              </a:r>
            </a:p>
            <a:p>
              <a:r>
                <a:rPr lang="en-US" sz="2800" b="1" dirty="0" err="1">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Proses</a:t>
              </a:r>
              <a:endParaRPr lang="en-US" sz="2800" b="1"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endParaRPr>
            </a:p>
            <a:p>
              <a:r>
                <a:rPr lang="en-US" sz="2800" b="1" cap="none" spc="0"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Action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3000"/>
                                        <p:tgtEl>
                                          <p:spTgt spid="24"/>
                                        </p:tgtEl>
                                      </p:cBhvr>
                                    </p:animEffect>
                                  </p:childTnLst>
                                </p:cTn>
                              </p:par>
                            </p:childTnLst>
                          </p:cTn>
                        </p:par>
                        <p:par>
                          <p:cTn id="18" fill="hold">
                            <p:stCondLst>
                              <p:cond delay="4000"/>
                            </p:stCondLst>
                            <p:childTnLst>
                              <p:par>
                                <p:cTn id="19" presetID="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par>
                          <p:cTn id="23" fill="hold">
                            <p:stCondLst>
                              <p:cond delay="4500"/>
                            </p:stCondLst>
                            <p:childTnLst>
                              <p:par>
                                <p:cTn id="24" presetID="3" presetClass="entr" presetSubtype="1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2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ox(out)">
                                      <p:cBhvr>
                                        <p:cTn id="31" dur="3000"/>
                                        <p:tgtEl>
                                          <p:spTgt spid="48"/>
                                        </p:tgtEl>
                                      </p:cBhvr>
                                    </p:animEffect>
                                  </p:childTnLst>
                                </p:cTn>
                              </p:par>
                            </p:childTnLst>
                          </p:cTn>
                        </p:par>
                        <p:par>
                          <p:cTn id="32" fill="hold">
                            <p:stCondLst>
                              <p:cond delay="3000"/>
                            </p:stCondLst>
                            <p:childTnLst>
                              <p:par>
                                <p:cTn id="33" presetID="8" presetClass="entr" presetSubtype="32"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diamond(out)">
                                      <p:cBhvr>
                                        <p:cTn id="35"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768px-Light_Bulb_or_Idea_Flat_Icon_Vector.svg.png"/>
          <p:cNvPicPr>
            <a:picLocks noChangeAspect="1"/>
          </p:cNvPicPr>
          <p:nvPr/>
        </p:nvPicPr>
        <p:blipFill>
          <a:blip r:embed="rId2" cstate="print"/>
          <a:srcRect l="17778" t="8889" r="17778" b="13333"/>
          <a:stretch>
            <a:fillRect/>
          </a:stretch>
        </p:blipFill>
        <p:spPr>
          <a:xfrm>
            <a:off x="8305800" y="1143000"/>
            <a:ext cx="609600" cy="735724"/>
          </a:xfrm>
          <a:prstGeom prst="rect">
            <a:avLst/>
          </a:prstGeom>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76200" y="219670"/>
            <a:ext cx="3826689" cy="923330"/>
          </a:xfrm>
          <a:prstGeom prst="rect">
            <a:avLst/>
          </a:prstGeom>
          <a:noFill/>
        </p:spPr>
        <p:txBody>
          <a:bodyPr wrap="none" lIns="91440" tIns="45720" rIns="91440" bIns="45720">
            <a:spAutoFit/>
          </a:bodyPr>
          <a:lstStyle/>
          <a:p>
            <a:pPr algn="ctr"/>
            <a:r>
              <a:rPr lang="en-US" sz="5400" b="1" cap="none" spc="0" dirty="0">
                <a:ln w="12700">
                  <a:solidFill>
                    <a:srgbClr val="00B050"/>
                  </a:solidFill>
                  <a:prstDash val="solid"/>
                </a:ln>
                <a:solidFill>
                  <a:srgbClr val="92D050"/>
                </a:solidFill>
                <a:effectLst>
                  <a:outerShdw blurRad="41275" dist="20320" dir="1800000" algn="tl" rotWithShape="0">
                    <a:srgbClr val="000000">
                      <a:alpha val="40000"/>
                    </a:srgbClr>
                  </a:outerShdw>
                </a:effectLst>
              </a:rPr>
              <a:t>Platform IOT</a:t>
            </a:r>
          </a:p>
        </p:txBody>
      </p:sp>
      <p:pic>
        <p:nvPicPr>
          <p:cNvPr id="29" name="Picture 28" descr="9f2ea8f15f94ee92c264ac069c0660c8-retro-scooter-motorcycle-icon-by-vexels.png"/>
          <p:cNvPicPr>
            <a:picLocks noChangeAspect="1"/>
          </p:cNvPicPr>
          <p:nvPr/>
        </p:nvPicPr>
        <p:blipFill>
          <a:blip r:embed="rId3" cstate="print"/>
          <a:srcRect t="15625" b="17188"/>
          <a:stretch>
            <a:fillRect/>
          </a:stretch>
        </p:blipFill>
        <p:spPr>
          <a:xfrm>
            <a:off x="228600" y="4572000"/>
            <a:ext cx="2268279" cy="1524000"/>
          </a:xfrm>
          <a:prstGeom prst="rect">
            <a:avLst/>
          </a:prstGeom>
        </p:spPr>
      </p:pic>
      <p:pic>
        <p:nvPicPr>
          <p:cNvPr id="39" name="Picture 38" descr="map-marker-icon.png"/>
          <p:cNvPicPr>
            <a:picLocks noChangeAspect="1"/>
          </p:cNvPicPr>
          <p:nvPr/>
        </p:nvPicPr>
        <p:blipFill>
          <a:blip r:embed="rId4" cstate="print"/>
          <a:stretch>
            <a:fillRect/>
          </a:stretch>
        </p:blipFill>
        <p:spPr>
          <a:xfrm>
            <a:off x="457200" y="3962400"/>
            <a:ext cx="914400" cy="914400"/>
          </a:xfrm>
          <a:prstGeom prst="rect">
            <a:avLst/>
          </a:prstGeom>
        </p:spPr>
      </p:pic>
      <p:sp>
        <p:nvSpPr>
          <p:cNvPr id="40" name="Rectangle 39"/>
          <p:cNvSpPr/>
          <p:nvPr/>
        </p:nvSpPr>
        <p:spPr>
          <a:xfrm>
            <a:off x="1447800" y="2819400"/>
            <a:ext cx="1789721" cy="400110"/>
          </a:xfrm>
          <a:prstGeom prst="rect">
            <a:avLst/>
          </a:prstGeom>
          <a:noFill/>
        </p:spPr>
        <p:txBody>
          <a:bodyPr wrap="none" lIns="91440" tIns="45720" rIns="91440" bIns="45720">
            <a:spAutoFit/>
          </a:bodyPr>
          <a:lstStyle/>
          <a:p>
            <a:pPr algn="ctr"/>
            <a:r>
              <a:rPr lang="en-US" sz="2000" b="1" cap="none" spc="0" dirty="0">
                <a:ln w="12700">
                  <a:solidFill>
                    <a:srgbClr val="C00000"/>
                  </a:solidFill>
                  <a:prstDash val="solid"/>
                </a:ln>
                <a:solidFill>
                  <a:srgbClr val="FF0000"/>
                </a:solidFill>
                <a:effectLst>
                  <a:outerShdw blurRad="41275" dist="20320" dir="1800000" algn="tl" rotWithShape="0">
                    <a:srgbClr val="000000">
                      <a:alpha val="40000"/>
                    </a:srgbClr>
                  </a:outerShdw>
                </a:effectLst>
              </a:rPr>
              <a:t>5Km / 10Menit</a:t>
            </a:r>
          </a:p>
        </p:txBody>
      </p:sp>
      <p:grpSp>
        <p:nvGrpSpPr>
          <p:cNvPr id="2" name="Group 20"/>
          <p:cNvGrpSpPr/>
          <p:nvPr/>
        </p:nvGrpSpPr>
        <p:grpSpPr>
          <a:xfrm>
            <a:off x="5943600" y="1295400"/>
            <a:ext cx="2592188" cy="2236693"/>
            <a:chOff x="2224088" y="1524000"/>
            <a:chExt cx="5016300" cy="4217893"/>
          </a:xfrm>
        </p:grpSpPr>
        <p:pic>
          <p:nvPicPr>
            <p:cNvPr id="38" name="Picture 37" descr="house__home__apartment__building_-512.png"/>
            <p:cNvPicPr>
              <a:picLocks noChangeAspect="1"/>
            </p:cNvPicPr>
            <p:nvPr/>
          </p:nvPicPr>
          <p:blipFill>
            <a:blip r:embed="rId5" cstate="print"/>
            <a:srcRect l="10151" t="12495" r="10151" b="12495"/>
            <a:stretch>
              <a:fillRect/>
            </a:stretch>
          </p:blipFill>
          <p:spPr>
            <a:xfrm>
              <a:off x="2224088" y="1524000"/>
              <a:ext cx="4481512" cy="4217893"/>
            </a:xfrm>
            <a:prstGeom prst="rect">
              <a:avLst/>
            </a:prstGeom>
          </p:spPr>
        </p:pic>
        <p:pic>
          <p:nvPicPr>
            <p:cNvPr id="35" name="Picture 34" descr="188022.png"/>
            <p:cNvPicPr>
              <a:picLocks noChangeAspect="1"/>
            </p:cNvPicPr>
            <p:nvPr/>
          </p:nvPicPr>
          <p:blipFill>
            <a:blip r:embed="rId6" cstate="print"/>
            <a:stretch>
              <a:fillRect/>
            </a:stretch>
          </p:blipFill>
          <p:spPr>
            <a:xfrm>
              <a:off x="5715000" y="2133600"/>
              <a:ext cx="1525388" cy="1525388"/>
            </a:xfrm>
            <a:prstGeom prst="rect">
              <a:avLst/>
            </a:prstGeom>
          </p:spPr>
        </p:pic>
      </p:grpSp>
      <p:pic>
        <p:nvPicPr>
          <p:cNvPr id="22" name="Picture 21" descr="map-marker-icon.png"/>
          <p:cNvPicPr>
            <a:picLocks noChangeAspect="1"/>
          </p:cNvPicPr>
          <p:nvPr/>
        </p:nvPicPr>
        <p:blipFill>
          <a:blip r:embed="rId4" cstate="print"/>
          <a:stretch>
            <a:fillRect/>
          </a:stretch>
        </p:blipFill>
        <p:spPr>
          <a:xfrm>
            <a:off x="5105400" y="1447800"/>
            <a:ext cx="914400" cy="914400"/>
          </a:xfrm>
          <a:prstGeom prst="rect">
            <a:avLst/>
          </a:prstGeom>
        </p:spPr>
      </p:pic>
      <p:cxnSp>
        <p:nvCxnSpPr>
          <p:cNvPr id="24" name="Shape 23"/>
          <p:cNvCxnSpPr>
            <a:stCxn id="39" idx="3"/>
            <a:endCxn id="22" idx="1"/>
          </p:cNvCxnSpPr>
          <p:nvPr/>
        </p:nvCxnSpPr>
        <p:spPr>
          <a:xfrm flipV="1">
            <a:off x="1371600" y="1905000"/>
            <a:ext cx="3733800" cy="2514600"/>
          </a:xfrm>
          <a:prstGeom prst="curvedConnector3">
            <a:avLst>
              <a:gd name="adj1" fmla="val 57453"/>
            </a:avLst>
          </a:prstGeom>
          <a:ln w="57150">
            <a:prstDash val="sysDash"/>
          </a:ln>
        </p:spPr>
        <p:style>
          <a:lnRef idx="1">
            <a:schemeClr val="accent1"/>
          </a:lnRef>
          <a:fillRef idx="0">
            <a:schemeClr val="accent1"/>
          </a:fillRef>
          <a:effectRef idx="0">
            <a:schemeClr val="accent1"/>
          </a:effectRef>
          <a:fontRef idx="minor">
            <a:schemeClr val="tx1"/>
          </a:fontRef>
        </p:style>
      </p:cxnSp>
      <p:grpSp>
        <p:nvGrpSpPr>
          <p:cNvPr id="3" name="Group 47"/>
          <p:cNvGrpSpPr/>
          <p:nvPr/>
        </p:nvGrpSpPr>
        <p:grpSpPr>
          <a:xfrm>
            <a:off x="3581400" y="3581400"/>
            <a:ext cx="2809121" cy="1905000"/>
            <a:chOff x="2819400" y="3581400"/>
            <a:chExt cx="2809121" cy="1905000"/>
          </a:xfrm>
        </p:grpSpPr>
        <p:pic>
          <p:nvPicPr>
            <p:cNvPr id="41" name="Picture 40" descr="stopwatch-transparent-cartoon-4.gif"/>
            <p:cNvPicPr>
              <a:picLocks noChangeAspect="1"/>
            </p:cNvPicPr>
            <p:nvPr/>
          </p:nvPicPr>
          <p:blipFill>
            <a:blip r:embed="rId7" cstate="print"/>
            <a:stretch>
              <a:fillRect/>
            </a:stretch>
          </p:blipFill>
          <p:spPr>
            <a:xfrm>
              <a:off x="2819400" y="3581400"/>
              <a:ext cx="1905000" cy="1905000"/>
            </a:xfrm>
            <a:prstGeom prst="rect">
              <a:avLst/>
            </a:prstGeom>
          </p:spPr>
        </p:pic>
        <p:sp>
          <p:nvSpPr>
            <p:cNvPr id="47" name="Rectangle 46"/>
            <p:cNvSpPr/>
            <p:nvPr/>
          </p:nvSpPr>
          <p:spPr>
            <a:xfrm>
              <a:off x="4419600" y="3949005"/>
              <a:ext cx="1208921" cy="1384995"/>
            </a:xfrm>
            <a:prstGeom prst="rect">
              <a:avLst/>
            </a:prstGeom>
            <a:noFill/>
          </p:spPr>
          <p:txBody>
            <a:bodyPr wrap="none" lIns="91440" tIns="45720" rIns="91440" bIns="45720">
              <a:spAutoFit/>
            </a:bodyPr>
            <a:lstStyle/>
            <a:p>
              <a:r>
                <a:rPr lang="en-US" sz="2800" b="1" cap="none" spc="0"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Trigger</a:t>
              </a:r>
            </a:p>
            <a:p>
              <a:r>
                <a:rPr lang="en-US" sz="2800" b="1" dirty="0" err="1">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Proses</a:t>
              </a:r>
              <a:endParaRPr lang="en-US" sz="2800" b="1"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endParaRPr>
            </a:p>
            <a:p>
              <a:r>
                <a:rPr lang="en-US" sz="2800" b="1" cap="none" spc="0" dirty="0">
                  <a:ln w="12700">
                    <a:solidFill>
                      <a:schemeClr val="tx2">
                        <a:lumMod val="75000"/>
                      </a:schemeClr>
                    </a:solidFill>
                    <a:prstDash val="solid"/>
                  </a:ln>
                  <a:solidFill>
                    <a:schemeClr val="tx2">
                      <a:lumMod val="60000"/>
                      <a:lumOff val="40000"/>
                    </a:schemeClr>
                  </a:solidFill>
                  <a:effectLst>
                    <a:outerShdw blurRad="41275" dist="20320" dir="1800000" algn="tl" rotWithShape="0">
                      <a:srgbClr val="000000">
                        <a:alpha val="40000"/>
                      </a:srgbClr>
                    </a:outerShdw>
                  </a:effectLst>
                </a:rPr>
                <a:t>Action</a:t>
              </a:r>
            </a:p>
          </p:txBody>
        </p:sp>
      </p:grpSp>
      <p:grpSp>
        <p:nvGrpSpPr>
          <p:cNvPr id="16" name="Group 15"/>
          <p:cNvGrpSpPr/>
          <p:nvPr/>
        </p:nvGrpSpPr>
        <p:grpSpPr>
          <a:xfrm>
            <a:off x="533400" y="1143000"/>
            <a:ext cx="2977217" cy="1828800"/>
            <a:chOff x="533400" y="1143000"/>
            <a:chExt cx="2977217" cy="1828800"/>
          </a:xfrm>
        </p:grpSpPr>
        <p:pic>
          <p:nvPicPr>
            <p:cNvPr id="17" name="Picture 16" descr="weather_icons_color-14-512.png"/>
            <p:cNvPicPr>
              <a:picLocks noChangeAspect="1"/>
            </p:cNvPicPr>
            <p:nvPr/>
          </p:nvPicPr>
          <p:blipFill>
            <a:blip r:embed="rId8" cstate="print"/>
            <a:stretch>
              <a:fillRect/>
            </a:stretch>
          </p:blipFill>
          <p:spPr>
            <a:xfrm>
              <a:off x="533400" y="1143000"/>
              <a:ext cx="1828800" cy="1828800"/>
            </a:xfrm>
            <a:prstGeom prst="rect">
              <a:avLst/>
            </a:prstGeom>
          </p:spPr>
        </p:pic>
        <p:sp>
          <p:nvSpPr>
            <p:cNvPr id="18" name="Rectangle 17"/>
            <p:cNvSpPr/>
            <p:nvPr/>
          </p:nvSpPr>
          <p:spPr>
            <a:xfrm>
              <a:off x="2438400" y="1371600"/>
              <a:ext cx="1072217" cy="523220"/>
            </a:xfrm>
            <a:prstGeom prst="rect">
              <a:avLst/>
            </a:prstGeom>
            <a:noFill/>
          </p:spPr>
          <p:txBody>
            <a:bodyPr wrap="none" lIns="91440" tIns="45720" rIns="91440" bIns="45720">
              <a:spAutoFit/>
            </a:bodyPr>
            <a:lstStyle/>
            <a:p>
              <a:r>
                <a:rPr lang="en-US" sz="2800" b="1" dirty="0" err="1">
                  <a:ln w="12700">
                    <a:solidFill>
                      <a:srgbClr val="00B050"/>
                    </a:solidFill>
                    <a:prstDash val="solid"/>
                  </a:ln>
                  <a:solidFill>
                    <a:srgbClr val="FFFF00"/>
                  </a:solidFill>
                  <a:effectLst>
                    <a:outerShdw blurRad="41275" dist="20320" dir="1800000" algn="tl" rotWithShape="0">
                      <a:srgbClr val="000000">
                        <a:alpha val="40000"/>
                      </a:srgbClr>
                    </a:outerShdw>
                  </a:effectLst>
                </a:rPr>
                <a:t>Cuaca</a:t>
              </a:r>
              <a:endParaRPr lang="en-US" sz="2800" b="1" cap="none" spc="0" dirty="0">
                <a:ln w="12700">
                  <a:solidFill>
                    <a:srgbClr val="00B050"/>
                  </a:solidFill>
                  <a:prstDash val="solid"/>
                </a:ln>
                <a:solidFill>
                  <a:srgbClr val="FFFF00"/>
                </a:solidFill>
                <a:effectLst>
                  <a:outerShdw blurRad="41275" dist="20320" dir="1800000" algn="tl" rotWithShape="0">
                    <a:srgbClr val="000000">
                      <a:alpha val="40000"/>
                    </a:srgbClr>
                  </a:outerShdw>
                </a:effectLst>
              </a:endParaRPr>
            </a:p>
          </p:txBody>
        </p:sp>
      </p:grpSp>
      <p:grpSp>
        <p:nvGrpSpPr>
          <p:cNvPr id="19" name="Group 18"/>
          <p:cNvGrpSpPr/>
          <p:nvPr/>
        </p:nvGrpSpPr>
        <p:grpSpPr>
          <a:xfrm>
            <a:off x="2743200" y="4648200"/>
            <a:ext cx="2052841" cy="1447800"/>
            <a:chOff x="2743200" y="4648200"/>
            <a:chExt cx="2052841" cy="1447800"/>
          </a:xfrm>
        </p:grpSpPr>
        <p:grpSp>
          <p:nvGrpSpPr>
            <p:cNvPr id="21" name="Group 46"/>
            <p:cNvGrpSpPr/>
            <p:nvPr/>
          </p:nvGrpSpPr>
          <p:grpSpPr>
            <a:xfrm>
              <a:off x="2743200" y="4648200"/>
              <a:ext cx="838200" cy="1447800"/>
              <a:chOff x="5486400" y="3505200"/>
              <a:chExt cx="1600200" cy="2895600"/>
            </a:xfrm>
          </p:grpSpPr>
          <p:pic>
            <p:nvPicPr>
              <p:cNvPr id="25" name="Picture 24" descr="apple_watch_4_40mm_flat-512.png"/>
              <p:cNvPicPr>
                <a:picLocks noChangeAspect="1"/>
              </p:cNvPicPr>
              <p:nvPr/>
            </p:nvPicPr>
            <p:blipFill>
              <a:blip r:embed="rId9" cstate="print"/>
              <a:srcRect l="29818" t="12534" r="28437" b="11927"/>
              <a:stretch>
                <a:fillRect/>
              </a:stretch>
            </p:blipFill>
            <p:spPr>
              <a:xfrm>
                <a:off x="5486400" y="3505200"/>
                <a:ext cx="1600200" cy="2895600"/>
              </a:xfrm>
              <a:prstGeom prst="rect">
                <a:avLst/>
              </a:prstGeom>
            </p:spPr>
          </p:pic>
          <p:pic>
            <p:nvPicPr>
              <p:cNvPr id="26" name="Picture 25" descr="hot-thermometer-png-7.png"/>
              <p:cNvPicPr>
                <a:picLocks noChangeAspect="1"/>
              </p:cNvPicPr>
              <p:nvPr/>
            </p:nvPicPr>
            <p:blipFill>
              <a:blip r:embed="rId10" cstate="print"/>
              <a:stretch>
                <a:fillRect/>
              </a:stretch>
            </p:blipFill>
            <p:spPr>
              <a:xfrm>
                <a:off x="6172200" y="4419600"/>
                <a:ext cx="609600" cy="609600"/>
              </a:xfrm>
              <a:prstGeom prst="rect">
                <a:avLst/>
              </a:prstGeom>
            </p:spPr>
          </p:pic>
          <p:pic>
            <p:nvPicPr>
              <p:cNvPr id="27" name="Picture 26" descr="stethoscope-icon-png.png"/>
              <p:cNvPicPr>
                <a:picLocks noChangeAspect="1"/>
              </p:cNvPicPr>
              <p:nvPr/>
            </p:nvPicPr>
            <p:blipFill>
              <a:blip r:embed="rId11" cstate="print"/>
              <a:stretch>
                <a:fillRect/>
              </a:stretch>
            </p:blipFill>
            <p:spPr>
              <a:xfrm>
                <a:off x="5786400" y="4648200"/>
                <a:ext cx="843000" cy="843000"/>
              </a:xfrm>
              <a:prstGeom prst="rect">
                <a:avLst/>
              </a:prstGeom>
            </p:spPr>
          </p:pic>
        </p:grpSp>
        <p:sp>
          <p:nvSpPr>
            <p:cNvPr id="23" name="Rectangle 22"/>
            <p:cNvSpPr/>
            <p:nvPr/>
          </p:nvSpPr>
          <p:spPr>
            <a:xfrm>
              <a:off x="3429000" y="5650468"/>
              <a:ext cx="1367041" cy="369332"/>
            </a:xfrm>
            <a:prstGeom prst="rect">
              <a:avLst/>
            </a:prstGeom>
            <a:noFill/>
          </p:spPr>
          <p:txBody>
            <a:bodyPr wrap="none" lIns="91440" tIns="45720" rIns="91440" bIns="45720">
              <a:spAutoFit/>
            </a:bodyPr>
            <a:lstStyle/>
            <a:p>
              <a:r>
                <a:rPr lang="en-US" dirty="0" err="1">
                  <a:ln w="12700">
                    <a:solidFill>
                      <a:schemeClr val="accent2">
                        <a:lumMod val="75000"/>
                      </a:schemeClr>
                    </a:solidFill>
                    <a:prstDash val="solid"/>
                  </a:ln>
                  <a:solidFill>
                    <a:schemeClr val="accent2"/>
                  </a:solidFill>
                  <a:effectLst>
                    <a:outerShdw blurRad="41275" dist="20320" dir="1800000" algn="tl" rotWithShape="0">
                      <a:srgbClr val="000000">
                        <a:alpha val="40000"/>
                      </a:srgbClr>
                    </a:outerShdw>
                  </a:effectLst>
                </a:rPr>
                <a:t>SmartWatch</a:t>
              </a:r>
              <a:endParaRPr lang="en-US" cap="none" spc="0" dirty="0">
                <a:ln w="12700">
                  <a:solidFill>
                    <a:schemeClr val="accent2">
                      <a:lumMod val="75000"/>
                    </a:schemeClr>
                  </a:solidFill>
                  <a:prstDash val="solid"/>
                </a:ln>
                <a:solidFill>
                  <a:schemeClr val="accent2"/>
                </a:solidFill>
                <a:effectLst>
                  <a:outerShdw blurRad="41275" dist="20320" dir="1800000" algn="tl" rotWithShape="0">
                    <a:srgbClr val="000000">
                      <a:alpha val="40000"/>
                    </a:srgbClr>
                  </a:outerShdw>
                </a:effectLst>
              </a:endParaRPr>
            </a:p>
          </p:txBody>
        </p:sp>
      </p:grpSp>
      <p:sp>
        <p:nvSpPr>
          <p:cNvPr id="28" name="Rectangle 27"/>
          <p:cNvSpPr/>
          <p:nvPr/>
        </p:nvSpPr>
        <p:spPr>
          <a:xfrm>
            <a:off x="6019800" y="838200"/>
            <a:ext cx="2660024" cy="523220"/>
          </a:xfrm>
          <a:prstGeom prst="rect">
            <a:avLst/>
          </a:prstGeom>
          <a:noFill/>
        </p:spPr>
        <p:txBody>
          <a:bodyPr wrap="none" lIns="91440" tIns="45720" rIns="91440" bIns="45720">
            <a:spAutoFit/>
          </a:bodyPr>
          <a:lstStyle/>
          <a:p>
            <a:r>
              <a:rPr lang="en-US" sz="2800" b="1" dirty="0" err="1">
                <a:ln w="12700">
                  <a:solidFill>
                    <a:schemeClr val="tx2">
                      <a:lumMod val="60000"/>
                      <a:lumOff val="40000"/>
                    </a:schemeClr>
                  </a:solidFill>
                  <a:prstDash val="solid"/>
                </a:ln>
                <a:solidFill>
                  <a:schemeClr val="tx2">
                    <a:lumMod val="40000"/>
                    <a:lumOff val="60000"/>
                  </a:schemeClr>
                </a:solidFill>
                <a:effectLst>
                  <a:outerShdw blurRad="41275" dist="20320" dir="1800000" algn="tl" rotWithShape="0">
                    <a:srgbClr val="000000">
                      <a:alpha val="40000"/>
                    </a:srgbClr>
                  </a:outerShdw>
                </a:effectLst>
              </a:rPr>
              <a:t>Suhu</a:t>
            </a:r>
            <a:r>
              <a:rPr lang="en-US" sz="2800" b="1" dirty="0">
                <a:ln w="12700">
                  <a:solidFill>
                    <a:schemeClr val="tx2">
                      <a:lumMod val="60000"/>
                      <a:lumOff val="40000"/>
                    </a:schemeClr>
                  </a:solidFill>
                  <a:prstDash val="solid"/>
                </a:ln>
                <a:solidFill>
                  <a:schemeClr val="tx2">
                    <a:lumMod val="40000"/>
                    <a:lumOff val="60000"/>
                  </a:schemeClr>
                </a:solidFill>
                <a:effectLst>
                  <a:outerShdw blurRad="41275" dist="20320" dir="1800000" algn="tl" rotWithShape="0">
                    <a:srgbClr val="000000">
                      <a:alpha val="40000"/>
                    </a:srgbClr>
                  </a:outerShdw>
                </a:effectLst>
              </a:rPr>
              <a:t> </a:t>
            </a:r>
            <a:r>
              <a:rPr lang="en-US" sz="2800" b="1" dirty="0" err="1">
                <a:ln w="12700">
                  <a:solidFill>
                    <a:schemeClr val="tx2">
                      <a:lumMod val="60000"/>
                      <a:lumOff val="40000"/>
                    </a:schemeClr>
                  </a:solidFill>
                  <a:prstDash val="solid"/>
                </a:ln>
                <a:solidFill>
                  <a:schemeClr val="tx2">
                    <a:lumMod val="40000"/>
                    <a:lumOff val="60000"/>
                  </a:schemeClr>
                </a:solidFill>
                <a:effectLst>
                  <a:outerShdw blurRad="41275" dist="20320" dir="1800000" algn="tl" rotWithShape="0">
                    <a:srgbClr val="000000">
                      <a:alpha val="40000"/>
                    </a:srgbClr>
                  </a:outerShdw>
                </a:effectLst>
              </a:rPr>
              <a:t>Ternyaman</a:t>
            </a:r>
            <a:endParaRPr lang="en-US" sz="2800" b="1" cap="none" spc="0" dirty="0">
              <a:ln w="12700">
                <a:solidFill>
                  <a:schemeClr val="tx2">
                    <a:lumMod val="60000"/>
                    <a:lumOff val="40000"/>
                  </a:schemeClr>
                </a:solidFill>
                <a:prstDash val="solid"/>
              </a:ln>
              <a:solidFill>
                <a:schemeClr val="tx2">
                  <a:lumMod val="40000"/>
                  <a:lumOff val="60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3000"/>
                                        <p:tgtEl>
                                          <p:spTgt spid="24"/>
                                        </p:tgtEl>
                                      </p:cBhvr>
                                    </p:animEffect>
                                  </p:childTnLst>
                                </p:cTn>
                              </p:par>
                            </p:childTnLst>
                          </p:cTn>
                        </p:par>
                        <p:par>
                          <p:cTn id="18" fill="hold">
                            <p:stCondLst>
                              <p:cond delay="4000"/>
                            </p:stCondLst>
                            <p:childTnLst>
                              <p:par>
                                <p:cTn id="19" presetID="2" presetClass="entr" presetSubtype="1"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childTnLst>
                          </p:cTn>
                        </p:par>
                        <p:par>
                          <p:cTn id="23" fill="hold">
                            <p:stCondLst>
                              <p:cond delay="4500"/>
                            </p:stCondLst>
                            <p:childTnLst>
                              <p:par>
                                <p:cTn id="24" presetID="3" presetClass="entr" presetSubtype="1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blinds(horizontal)">
                                      <p:cBhvr>
                                        <p:cTn id="26" dur="2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53"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1000" fill="hold"/>
                                        <p:tgtEl>
                                          <p:spTgt spid="19"/>
                                        </p:tgtEl>
                                        <p:attrNameLst>
                                          <p:attrName>ppt_w</p:attrName>
                                        </p:attrNameLst>
                                      </p:cBhvr>
                                      <p:tavLst>
                                        <p:tav tm="0">
                                          <p:val>
                                            <p:fltVal val="0"/>
                                          </p:val>
                                        </p:tav>
                                        <p:tav tm="100000">
                                          <p:val>
                                            <p:strVal val="#ppt_w"/>
                                          </p:val>
                                        </p:tav>
                                      </p:tavLst>
                                    </p:anim>
                                    <p:anim calcmode="lin" valueType="num">
                                      <p:cBhvr>
                                        <p:cTn id="37" dur="1000" fill="hold"/>
                                        <p:tgtEl>
                                          <p:spTgt spid="19"/>
                                        </p:tgtEl>
                                        <p:attrNameLst>
                                          <p:attrName>ppt_h</p:attrName>
                                        </p:attrNameLst>
                                      </p:cBhvr>
                                      <p:tavLst>
                                        <p:tav tm="0">
                                          <p:val>
                                            <p:fltVal val="0"/>
                                          </p:val>
                                        </p:tav>
                                        <p:tav tm="100000">
                                          <p:val>
                                            <p:strVal val="#ppt_h"/>
                                          </p:val>
                                        </p:tav>
                                      </p:tavLst>
                                    </p:anim>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32"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ox(out)">
                                      <p:cBhvr>
                                        <p:cTn id="43" dur="3000"/>
                                        <p:tgtEl>
                                          <p:spTgt spid="3"/>
                                        </p:tgtEl>
                                      </p:cBhvr>
                                    </p:animEffect>
                                  </p:childTnLst>
                                </p:cTn>
                              </p:par>
                            </p:childTnLst>
                          </p:cTn>
                        </p:par>
                        <p:par>
                          <p:cTn id="44" fill="hold">
                            <p:stCondLst>
                              <p:cond delay="3000"/>
                            </p:stCondLst>
                            <p:childTnLst>
                              <p:par>
                                <p:cTn id="45" presetID="8" presetClass="entr" presetSubtype="32"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amond(out)">
                                      <p:cBhvr>
                                        <p:cTn id="47" dur="1000"/>
                                        <p:tgtEl>
                                          <p:spTgt spid="36"/>
                                        </p:tgtEl>
                                      </p:cBhvr>
                                    </p:animEffect>
                                  </p:childTnLst>
                                </p:cTn>
                              </p:par>
                            </p:childTnLst>
                          </p:cTn>
                        </p:par>
                        <p:par>
                          <p:cTn id="48" fill="hold">
                            <p:stCondLst>
                              <p:cond delay="4000"/>
                            </p:stCondLst>
                            <p:childTnLst>
                              <p:par>
                                <p:cTn id="49" presetID="53"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2000" fill="hold"/>
                                        <p:tgtEl>
                                          <p:spTgt spid="28"/>
                                        </p:tgtEl>
                                        <p:attrNameLst>
                                          <p:attrName>ppt_w</p:attrName>
                                        </p:attrNameLst>
                                      </p:cBhvr>
                                      <p:tavLst>
                                        <p:tav tm="0">
                                          <p:val>
                                            <p:fltVal val="0"/>
                                          </p:val>
                                        </p:tav>
                                        <p:tav tm="100000">
                                          <p:val>
                                            <p:strVal val="#ppt_w"/>
                                          </p:val>
                                        </p:tav>
                                      </p:tavLst>
                                    </p:anim>
                                    <p:anim calcmode="lin" valueType="num">
                                      <p:cBhvr>
                                        <p:cTn id="52" dur="2000" fill="hold"/>
                                        <p:tgtEl>
                                          <p:spTgt spid="28"/>
                                        </p:tgtEl>
                                        <p:attrNameLst>
                                          <p:attrName>ppt_h</p:attrName>
                                        </p:attrNameLst>
                                      </p:cBhvr>
                                      <p:tavLst>
                                        <p:tav tm="0">
                                          <p:val>
                                            <p:fltVal val="0"/>
                                          </p:val>
                                        </p:tav>
                                        <p:tav tm="100000">
                                          <p:val>
                                            <p:strVal val="#ppt_h"/>
                                          </p:val>
                                        </p:tav>
                                      </p:tavLst>
                                    </p:anim>
                                    <p:animEffect transition="in" filter="fade">
                                      <p:cBhvr>
                                        <p:cTn id="53"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76200" y="219670"/>
            <a:ext cx="3826689" cy="923330"/>
          </a:xfrm>
          <a:prstGeom prst="rect">
            <a:avLst/>
          </a:prstGeom>
          <a:noFill/>
        </p:spPr>
        <p:txBody>
          <a:bodyPr wrap="none" lIns="91440" tIns="45720" rIns="91440" bIns="45720">
            <a:spAutoFit/>
          </a:bodyPr>
          <a:lstStyle/>
          <a:p>
            <a:pPr algn="ctr"/>
            <a:r>
              <a:rPr lang="en-US" sz="5400" b="1" cap="none" spc="0" dirty="0">
                <a:ln w="12700">
                  <a:solidFill>
                    <a:srgbClr val="00B050"/>
                  </a:solidFill>
                  <a:prstDash val="solid"/>
                </a:ln>
                <a:solidFill>
                  <a:srgbClr val="92D050"/>
                </a:solidFill>
                <a:effectLst>
                  <a:outerShdw blurRad="41275" dist="20320" dir="1800000" algn="tl" rotWithShape="0">
                    <a:srgbClr val="000000">
                      <a:alpha val="40000"/>
                    </a:srgbClr>
                  </a:outerShdw>
                </a:effectLst>
              </a:rPr>
              <a:t>Platform IOT</a:t>
            </a:r>
          </a:p>
        </p:txBody>
      </p:sp>
      <p:grpSp>
        <p:nvGrpSpPr>
          <p:cNvPr id="3" name="Group 20"/>
          <p:cNvGrpSpPr/>
          <p:nvPr/>
        </p:nvGrpSpPr>
        <p:grpSpPr>
          <a:xfrm>
            <a:off x="5943600" y="1295400"/>
            <a:ext cx="2592188" cy="2236693"/>
            <a:chOff x="2224088" y="1524000"/>
            <a:chExt cx="5016300" cy="4217893"/>
          </a:xfrm>
        </p:grpSpPr>
        <p:pic>
          <p:nvPicPr>
            <p:cNvPr id="38" name="Picture 37" descr="house__home__apartment__building_-512.png"/>
            <p:cNvPicPr>
              <a:picLocks noChangeAspect="1"/>
            </p:cNvPicPr>
            <p:nvPr/>
          </p:nvPicPr>
          <p:blipFill>
            <a:blip r:embed="rId2" cstate="print"/>
            <a:srcRect l="10151" t="12495" r="10151" b="12495"/>
            <a:stretch>
              <a:fillRect/>
            </a:stretch>
          </p:blipFill>
          <p:spPr>
            <a:xfrm>
              <a:off x="2224088" y="1524000"/>
              <a:ext cx="4481512" cy="4217893"/>
            </a:xfrm>
            <a:prstGeom prst="rect">
              <a:avLst/>
            </a:prstGeom>
          </p:spPr>
        </p:pic>
        <p:pic>
          <p:nvPicPr>
            <p:cNvPr id="35" name="Picture 34" descr="188022.png"/>
            <p:cNvPicPr>
              <a:picLocks noChangeAspect="1"/>
            </p:cNvPicPr>
            <p:nvPr/>
          </p:nvPicPr>
          <p:blipFill>
            <a:blip r:embed="rId3" cstate="print"/>
            <a:stretch>
              <a:fillRect/>
            </a:stretch>
          </p:blipFill>
          <p:spPr>
            <a:xfrm>
              <a:off x="5715000" y="2133600"/>
              <a:ext cx="1525388" cy="1525388"/>
            </a:xfrm>
            <a:prstGeom prst="rect">
              <a:avLst/>
            </a:prstGeom>
          </p:spPr>
        </p:pic>
      </p:grpSp>
      <p:grpSp>
        <p:nvGrpSpPr>
          <p:cNvPr id="4" name="Group 22"/>
          <p:cNvGrpSpPr/>
          <p:nvPr/>
        </p:nvGrpSpPr>
        <p:grpSpPr>
          <a:xfrm>
            <a:off x="228600" y="1447800"/>
            <a:ext cx="5791200" cy="4648200"/>
            <a:chOff x="228600" y="1447800"/>
            <a:chExt cx="5791200" cy="4648200"/>
          </a:xfrm>
        </p:grpSpPr>
        <p:pic>
          <p:nvPicPr>
            <p:cNvPr id="29" name="Picture 28" descr="9f2ea8f15f94ee92c264ac069c0660c8-retro-scooter-motorcycle-icon-by-vexels.png"/>
            <p:cNvPicPr>
              <a:picLocks noChangeAspect="1"/>
            </p:cNvPicPr>
            <p:nvPr/>
          </p:nvPicPr>
          <p:blipFill>
            <a:blip r:embed="rId4" cstate="print"/>
            <a:srcRect t="15625" b="17188"/>
            <a:stretch>
              <a:fillRect/>
            </a:stretch>
          </p:blipFill>
          <p:spPr>
            <a:xfrm>
              <a:off x="228600" y="4572000"/>
              <a:ext cx="2268279" cy="1524000"/>
            </a:xfrm>
            <a:prstGeom prst="rect">
              <a:avLst/>
            </a:prstGeom>
          </p:spPr>
        </p:pic>
        <p:pic>
          <p:nvPicPr>
            <p:cNvPr id="22" name="Picture 21" descr="map-marker-icon.png"/>
            <p:cNvPicPr>
              <a:picLocks noChangeAspect="1"/>
            </p:cNvPicPr>
            <p:nvPr/>
          </p:nvPicPr>
          <p:blipFill>
            <a:blip r:embed="rId5" cstate="print"/>
            <a:stretch>
              <a:fillRect/>
            </a:stretch>
          </p:blipFill>
          <p:spPr>
            <a:xfrm>
              <a:off x="5105400" y="1447800"/>
              <a:ext cx="914400" cy="914400"/>
            </a:xfrm>
            <a:prstGeom prst="rect">
              <a:avLst/>
            </a:prstGeom>
          </p:spPr>
        </p:pic>
        <p:cxnSp>
          <p:nvCxnSpPr>
            <p:cNvPr id="24" name="Shape 23"/>
            <p:cNvCxnSpPr>
              <a:endCxn id="22" idx="1"/>
            </p:cNvCxnSpPr>
            <p:nvPr/>
          </p:nvCxnSpPr>
          <p:spPr>
            <a:xfrm flipV="1">
              <a:off x="1371600" y="1905000"/>
              <a:ext cx="3733800" cy="2514600"/>
            </a:xfrm>
            <a:prstGeom prst="curvedConnector3">
              <a:avLst>
                <a:gd name="adj1" fmla="val 57453"/>
              </a:avLst>
            </a:prstGeom>
            <a:ln w="57150">
              <a:prstDash val="sysDash"/>
            </a:ln>
          </p:spPr>
          <p:style>
            <a:lnRef idx="1">
              <a:schemeClr val="accent1"/>
            </a:lnRef>
            <a:fillRef idx="0">
              <a:schemeClr val="accent1"/>
            </a:fillRef>
            <a:effectRef idx="0">
              <a:schemeClr val="accent1"/>
            </a:effectRef>
            <a:fontRef idx="minor">
              <a:schemeClr val="tx1"/>
            </a:fontRef>
          </p:style>
        </p:cxnSp>
      </p:grpSp>
      <p:pic>
        <p:nvPicPr>
          <p:cNvPr id="21" name="Picture 20" descr="weather_icons_color-14-512.png"/>
          <p:cNvPicPr>
            <a:picLocks noChangeAspect="1"/>
          </p:cNvPicPr>
          <p:nvPr/>
        </p:nvPicPr>
        <p:blipFill>
          <a:blip r:embed="rId6" cstate="print"/>
          <a:stretch>
            <a:fillRect/>
          </a:stretch>
        </p:blipFill>
        <p:spPr>
          <a:xfrm>
            <a:off x="533400" y="1143000"/>
            <a:ext cx="1828800" cy="1828800"/>
          </a:xfrm>
          <a:prstGeom prst="rect">
            <a:avLst/>
          </a:prstGeom>
        </p:spPr>
      </p:pic>
      <p:grpSp>
        <p:nvGrpSpPr>
          <p:cNvPr id="8" name="Group 46"/>
          <p:cNvGrpSpPr/>
          <p:nvPr/>
        </p:nvGrpSpPr>
        <p:grpSpPr>
          <a:xfrm>
            <a:off x="2743200" y="4648200"/>
            <a:ext cx="838200" cy="1447800"/>
            <a:chOff x="5486400" y="3505200"/>
            <a:chExt cx="1600200" cy="2895600"/>
          </a:xfrm>
        </p:grpSpPr>
        <p:pic>
          <p:nvPicPr>
            <p:cNvPr id="44" name="Picture 43" descr="apple_watch_4_40mm_flat-512.png"/>
            <p:cNvPicPr>
              <a:picLocks noChangeAspect="1"/>
            </p:cNvPicPr>
            <p:nvPr/>
          </p:nvPicPr>
          <p:blipFill>
            <a:blip r:embed="rId7" cstate="print"/>
            <a:srcRect l="29818" t="12534" r="28437" b="11927"/>
            <a:stretch>
              <a:fillRect/>
            </a:stretch>
          </p:blipFill>
          <p:spPr>
            <a:xfrm>
              <a:off x="5486400" y="3505200"/>
              <a:ext cx="1600200" cy="2895600"/>
            </a:xfrm>
            <a:prstGeom prst="rect">
              <a:avLst/>
            </a:prstGeom>
          </p:spPr>
        </p:pic>
        <p:pic>
          <p:nvPicPr>
            <p:cNvPr id="45" name="Picture 44" descr="hot-thermometer-png-7.png"/>
            <p:cNvPicPr>
              <a:picLocks noChangeAspect="1"/>
            </p:cNvPicPr>
            <p:nvPr/>
          </p:nvPicPr>
          <p:blipFill>
            <a:blip r:embed="rId8" cstate="print"/>
            <a:stretch>
              <a:fillRect/>
            </a:stretch>
          </p:blipFill>
          <p:spPr>
            <a:xfrm>
              <a:off x="6172200" y="4419600"/>
              <a:ext cx="609600" cy="609600"/>
            </a:xfrm>
            <a:prstGeom prst="rect">
              <a:avLst/>
            </a:prstGeom>
          </p:spPr>
        </p:pic>
        <p:pic>
          <p:nvPicPr>
            <p:cNvPr id="46" name="Picture 45" descr="stethoscope-icon-png.png"/>
            <p:cNvPicPr>
              <a:picLocks noChangeAspect="1"/>
            </p:cNvPicPr>
            <p:nvPr/>
          </p:nvPicPr>
          <p:blipFill>
            <a:blip r:embed="rId9" cstate="print"/>
            <a:stretch>
              <a:fillRect/>
            </a:stretch>
          </p:blipFill>
          <p:spPr>
            <a:xfrm>
              <a:off x="5786400" y="4648200"/>
              <a:ext cx="843000" cy="843000"/>
            </a:xfrm>
            <a:prstGeom prst="rect">
              <a:avLst/>
            </a:prstGeom>
          </p:spPr>
        </p:pic>
      </p:grpSp>
      <p:pic>
        <p:nvPicPr>
          <p:cNvPr id="28" name="Picture 27" descr="android_location_api.png"/>
          <p:cNvPicPr>
            <a:picLocks noChangeAspect="1"/>
          </p:cNvPicPr>
          <p:nvPr/>
        </p:nvPicPr>
        <p:blipFill>
          <a:blip r:embed="rId10" cstate="print"/>
          <a:stretch>
            <a:fillRect/>
          </a:stretch>
        </p:blipFill>
        <p:spPr>
          <a:xfrm>
            <a:off x="4343400" y="152400"/>
            <a:ext cx="1058222" cy="1058222"/>
          </a:xfrm>
          <a:prstGeom prst="rect">
            <a:avLst/>
          </a:prstGeom>
        </p:spPr>
      </p:pic>
      <p:pic>
        <p:nvPicPr>
          <p:cNvPr id="31" name="Picture 30" descr="gps sensor.png"/>
          <p:cNvPicPr>
            <a:picLocks noChangeAspect="1"/>
          </p:cNvPicPr>
          <p:nvPr/>
        </p:nvPicPr>
        <p:blipFill>
          <a:blip r:embed="rId11" cstate="print"/>
          <a:stretch>
            <a:fillRect/>
          </a:stretch>
        </p:blipFill>
        <p:spPr>
          <a:xfrm>
            <a:off x="457200" y="4038600"/>
            <a:ext cx="838200" cy="838200"/>
          </a:xfrm>
          <a:prstGeom prst="rect">
            <a:avLst/>
          </a:prstGeom>
        </p:spPr>
      </p:pic>
      <p:pic>
        <p:nvPicPr>
          <p:cNvPr id="32" name="Picture 31" descr="hqdefault.jpg"/>
          <p:cNvPicPr>
            <a:picLocks noChangeAspect="1"/>
          </p:cNvPicPr>
          <p:nvPr/>
        </p:nvPicPr>
        <p:blipFill>
          <a:blip r:embed="rId12" cstate="print"/>
          <a:srcRect l="17874" t="6809" r="18292" b="8079"/>
          <a:stretch>
            <a:fillRect/>
          </a:stretch>
        </p:blipFill>
        <p:spPr>
          <a:xfrm>
            <a:off x="3581400" y="3048000"/>
            <a:ext cx="914400" cy="914400"/>
          </a:xfrm>
          <a:prstGeom prst="rect">
            <a:avLst/>
          </a:prstGeom>
        </p:spPr>
      </p:pic>
      <p:pic>
        <p:nvPicPr>
          <p:cNvPr id="33" name="Picture 32" descr="REST-API-icon.jpg"/>
          <p:cNvPicPr>
            <a:picLocks noChangeAspect="1"/>
          </p:cNvPicPr>
          <p:nvPr/>
        </p:nvPicPr>
        <p:blipFill>
          <a:blip r:embed="rId13" cstate="print"/>
          <a:srcRect r="8333"/>
          <a:stretch>
            <a:fillRect/>
          </a:stretch>
        </p:blipFill>
        <p:spPr>
          <a:xfrm>
            <a:off x="304800" y="1524000"/>
            <a:ext cx="838200" cy="977607"/>
          </a:xfrm>
          <a:prstGeom prst="rect">
            <a:avLst/>
          </a:prstGeom>
        </p:spPr>
      </p:pic>
      <p:pic>
        <p:nvPicPr>
          <p:cNvPr id="34" name="Picture 33" descr="sdk-icon-8.png"/>
          <p:cNvPicPr>
            <a:picLocks noChangeAspect="1"/>
          </p:cNvPicPr>
          <p:nvPr/>
        </p:nvPicPr>
        <p:blipFill>
          <a:blip r:embed="rId14" cstate="print"/>
          <a:stretch>
            <a:fillRect/>
          </a:stretch>
        </p:blipFill>
        <p:spPr>
          <a:xfrm>
            <a:off x="3581400" y="5257800"/>
            <a:ext cx="1066800" cy="1066800"/>
          </a:xfrm>
          <a:prstGeom prst="rect">
            <a:avLst/>
          </a:prstGeom>
        </p:spPr>
      </p:pic>
      <p:pic>
        <p:nvPicPr>
          <p:cNvPr id="37" name="Picture 36" descr="smart-home-20-512.png"/>
          <p:cNvPicPr>
            <a:picLocks noChangeAspect="1"/>
          </p:cNvPicPr>
          <p:nvPr/>
        </p:nvPicPr>
        <p:blipFill>
          <a:blip r:embed="rId15" cstate="print"/>
          <a:srcRect l="21872" t="4291" r="21871" b="5463"/>
          <a:stretch>
            <a:fillRect/>
          </a:stretch>
        </p:blipFill>
        <p:spPr>
          <a:xfrm>
            <a:off x="8229600" y="2362200"/>
            <a:ext cx="570015" cy="914400"/>
          </a:xfrm>
          <a:prstGeom prst="rect">
            <a:avLst/>
          </a:prstGeom>
        </p:spPr>
      </p:pic>
      <p:cxnSp>
        <p:nvCxnSpPr>
          <p:cNvPr id="55" name="Shape 54"/>
          <p:cNvCxnSpPr>
            <a:endCxn id="53" idx="6"/>
          </p:cNvCxnSpPr>
          <p:nvPr/>
        </p:nvCxnSpPr>
        <p:spPr>
          <a:xfrm rot="5400000">
            <a:off x="7467600" y="4038600"/>
            <a:ext cx="1600200" cy="38100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9" idx="0"/>
            <a:endCxn id="35" idx="2"/>
          </p:cNvCxnSpPr>
          <p:nvPr/>
        </p:nvCxnSpPr>
        <p:spPr>
          <a:xfrm rot="5400000" flipH="1" flipV="1">
            <a:off x="6808610" y="2857946"/>
            <a:ext cx="1763444" cy="902664"/>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34" idx="3"/>
            <a:endCxn id="52" idx="2"/>
          </p:cNvCxnSpPr>
          <p:nvPr/>
        </p:nvCxnSpPr>
        <p:spPr>
          <a:xfrm flipV="1">
            <a:off x="4648200" y="5410200"/>
            <a:ext cx="990600" cy="381000"/>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31" idx="3"/>
            <a:endCxn id="51" idx="2"/>
          </p:cNvCxnSpPr>
          <p:nvPr/>
        </p:nvCxnSpPr>
        <p:spPr>
          <a:xfrm>
            <a:off x="1295400" y="4457700"/>
            <a:ext cx="4495800" cy="495300"/>
          </a:xfrm>
          <a:prstGeom prst="bentConnector3">
            <a:avLst>
              <a:gd name="adj1" fmla="val 53724"/>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Shape 66"/>
          <p:cNvCxnSpPr>
            <a:stCxn id="21" idx="3"/>
            <a:endCxn id="68" idx="2"/>
          </p:cNvCxnSpPr>
          <p:nvPr/>
        </p:nvCxnSpPr>
        <p:spPr>
          <a:xfrm>
            <a:off x="2362200" y="2057400"/>
            <a:ext cx="4495800" cy="2286000"/>
          </a:xfrm>
          <a:prstGeom prst="bentConnector3">
            <a:avLst>
              <a:gd name="adj1" fmla="val 50000"/>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680562" y="4267200"/>
            <a:ext cx="2396638" cy="1376362"/>
            <a:chOff x="5756762" y="4191000"/>
            <a:chExt cx="2396638" cy="1376362"/>
          </a:xfrm>
        </p:grpSpPr>
        <p:pic>
          <p:nvPicPr>
            <p:cNvPr id="43" name="Picture 42" descr="sh_iot-infographic_496519297.jpg"/>
            <p:cNvPicPr>
              <a:picLocks noChangeAspect="1"/>
            </p:cNvPicPr>
            <p:nvPr/>
          </p:nvPicPr>
          <p:blipFill>
            <a:blip r:embed="rId16" cstate="print"/>
            <a:srcRect t="-4348" b="-3479"/>
            <a:stretch>
              <a:fillRect/>
            </a:stretch>
          </p:blipFill>
          <p:spPr>
            <a:xfrm>
              <a:off x="6096000" y="4419600"/>
              <a:ext cx="1696065" cy="1143000"/>
            </a:xfrm>
            <a:prstGeom prst="rect">
              <a:avLst/>
            </a:prstGeom>
          </p:spPr>
        </p:pic>
        <p:pic>
          <p:nvPicPr>
            <p:cNvPr id="42" name="Picture 41" descr="458-4589113_transparent-cloud-outline-line-art.png"/>
            <p:cNvPicPr>
              <a:picLocks noChangeAspect="1"/>
            </p:cNvPicPr>
            <p:nvPr/>
          </p:nvPicPr>
          <p:blipFill>
            <a:blip r:embed="rId17" cstate="print"/>
            <a:stretch>
              <a:fillRect/>
            </a:stretch>
          </p:blipFill>
          <p:spPr>
            <a:xfrm>
              <a:off x="5756762" y="4191000"/>
              <a:ext cx="2396638" cy="1376362"/>
            </a:xfrm>
            <a:prstGeom prst="rect">
              <a:avLst/>
            </a:prstGeom>
          </p:spPr>
        </p:pic>
      </p:grpSp>
      <p:grpSp>
        <p:nvGrpSpPr>
          <p:cNvPr id="40" name="Group 39"/>
          <p:cNvGrpSpPr/>
          <p:nvPr/>
        </p:nvGrpSpPr>
        <p:grpSpPr>
          <a:xfrm>
            <a:off x="5638800" y="4191000"/>
            <a:ext cx="2438400" cy="1295400"/>
            <a:chOff x="5638800" y="4191000"/>
            <a:chExt cx="2438400" cy="1295400"/>
          </a:xfrm>
        </p:grpSpPr>
        <p:sp>
          <p:nvSpPr>
            <p:cNvPr id="49" name="Oval 48"/>
            <p:cNvSpPr/>
            <p:nvPr/>
          </p:nvSpPr>
          <p:spPr>
            <a:xfrm>
              <a:off x="7162800" y="41910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96000" y="45720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791200" y="48768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638800" y="53340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924800" y="49530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858000" y="42672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5" name="Shape 64"/>
          <p:cNvCxnSpPr>
            <a:stCxn id="32" idx="2"/>
            <a:endCxn id="50" idx="2"/>
          </p:cNvCxnSpPr>
          <p:nvPr/>
        </p:nvCxnSpPr>
        <p:spPr>
          <a:xfrm rot="16200000" flipH="1">
            <a:off x="4724400" y="3276600"/>
            <a:ext cx="685800" cy="2057400"/>
          </a:xfrm>
          <a:prstGeom prst="bentConnector2">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9" name="Picture 38" descr="768px-Light_Bulb_or_Idea_Flat_Icon_Vector.svg.png"/>
          <p:cNvPicPr>
            <a:picLocks noChangeAspect="1"/>
          </p:cNvPicPr>
          <p:nvPr/>
        </p:nvPicPr>
        <p:blipFill>
          <a:blip r:embed="rId18" cstate="print"/>
          <a:srcRect l="17778" t="8889" r="17778" b="13333"/>
          <a:stretch>
            <a:fillRect/>
          </a:stretch>
        </p:blipFill>
        <p:spPr>
          <a:xfrm>
            <a:off x="8305800" y="1143000"/>
            <a:ext cx="609600" cy="735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3000"/>
                                        <p:tgtEl>
                                          <p:spTgt spid="67"/>
                                        </p:tgtEl>
                                      </p:cBhvr>
                                    </p:animEffect>
                                  </p:childTnLst>
                                </p:cTn>
                              </p:par>
                            </p:childTnLst>
                          </p:cTn>
                        </p:par>
                        <p:par>
                          <p:cTn id="14" fill="hold">
                            <p:stCondLst>
                              <p:cond delay="3500"/>
                            </p:stCondLst>
                            <p:childTnLst>
                              <p:par>
                                <p:cTn id="15" presetID="22" presetClass="entr" presetSubtype="8"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2000"/>
                                        <p:tgtEl>
                                          <p:spTgt spid="65"/>
                                        </p:tgtEl>
                                      </p:cBhvr>
                                    </p:animEffect>
                                  </p:childTnLst>
                                </p:cTn>
                              </p:par>
                            </p:childTnLst>
                          </p:cTn>
                        </p:par>
                        <p:par>
                          <p:cTn id="18" fill="hold">
                            <p:stCondLst>
                              <p:cond delay="5500"/>
                            </p:stCondLst>
                            <p:childTnLst>
                              <p:par>
                                <p:cTn id="19" presetID="22" presetClass="entr" presetSubtype="8" fill="hold" nodeType="after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2000"/>
                                        <p:tgtEl>
                                          <p:spTgt spid="63"/>
                                        </p:tgtEl>
                                      </p:cBhvr>
                                    </p:animEffect>
                                  </p:childTnLst>
                                </p:cTn>
                              </p:par>
                            </p:childTnLst>
                          </p:cTn>
                        </p:par>
                        <p:par>
                          <p:cTn id="22" fill="hold">
                            <p:stCondLst>
                              <p:cond delay="7500"/>
                            </p:stCondLst>
                            <p:childTnLst>
                              <p:par>
                                <p:cTn id="23" presetID="22" presetClass="entr" presetSubtype="8"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2000"/>
                                        <p:tgtEl>
                                          <p:spTgt spid="59"/>
                                        </p:tgtEl>
                                      </p:cBhvr>
                                    </p:animEffect>
                                  </p:childTnLst>
                                </p:cTn>
                              </p:par>
                            </p:childTnLst>
                          </p:cTn>
                        </p:par>
                        <p:par>
                          <p:cTn id="26" fill="hold">
                            <p:stCondLst>
                              <p:cond delay="9500"/>
                            </p:stCondLst>
                            <p:childTnLst>
                              <p:par>
                                <p:cTn id="27" presetID="22" presetClass="entr" presetSubtype="1"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2000"/>
                                        <p:tgtEl>
                                          <p:spTgt spid="55"/>
                                        </p:tgtEl>
                                      </p:cBhvr>
                                    </p:animEffect>
                                  </p:childTnLst>
                                </p:cTn>
                              </p:par>
                            </p:childTnLst>
                          </p:cTn>
                        </p:par>
                        <p:par>
                          <p:cTn id="30" fill="hold">
                            <p:stCondLst>
                              <p:cond delay="11500"/>
                            </p:stCondLst>
                            <p:childTnLst>
                              <p:par>
                                <p:cTn id="31" presetID="22" presetClass="entr" presetSubtype="4" fill="hold" nodeType="after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down)">
                                      <p:cBhvr>
                                        <p:cTn id="33" dur="2000"/>
                                        <p:tgtEl>
                                          <p:spTgt spid="57"/>
                                        </p:tgtEl>
                                      </p:cBhvr>
                                    </p:animEffect>
                                  </p:childTnLst>
                                </p:cTn>
                              </p:par>
                            </p:childTnLst>
                          </p:cTn>
                        </p:par>
                        <p:par>
                          <p:cTn id="34" fill="hold">
                            <p:stCondLst>
                              <p:cond delay="13500"/>
                            </p:stCondLst>
                            <p:childTnLst>
                              <p:par>
                                <p:cTn id="35" presetID="53"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76200" y="219670"/>
            <a:ext cx="3826689" cy="923330"/>
          </a:xfrm>
          <a:prstGeom prst="rect">
            <a:avLst/>
          </a:prstGeom>
          <a:noFill/>
        </p:spPr>
        <p:txBody>
          <a:bodyPr wrap="none" lIns="91440" tIns="45720" rIns="91440" bIns="45720">
            <a:spAutoFit/>
          </a:bodyPr>
          <a:lstStyle/>
          <a:p>
            <a:pPr algn="ctr"/>
            <a:r>
              <a:rPr lang="en-US" sz="5400" b="1" cap="none" spc="0" dirty="0">
                <a:ln w="12700">
                  <a:solidFill>
                    <a:srgbClr val="00B050"/>
                  </a:solidFill>
                  <a:prstDash val="solid"/>
                </a:ln>
                <a:solidFill>
                  <a:srgbClr val="92D050"/>
                </a:solidFill>
                <a:effectLst>
                  <a:outerShdw blurRad="41275" dist="20320" dir="1800000" algn="tl" rotWithShape="0">
                    <a:srgbClr val="000000">
                      <a:alpha val="40000"/>
                    </a:srgbClr>
                  </a:outerShdw>
                </a:effectLst>
              </a:rPr>
              <a:t>Platform IOT</a:t>
            </a:r>
          </a:p>
        </p:txBody>
      </p:sp>
      <p:grpSp>
        <p:nvGrpSpPr>
          <p:cNvPr id="69" name="Group 68"/>
          <p:cNvGrpSpPr/>
          <p:nvPr/>
        </p:nvGrpSpPr>
        <p:grpSpPr>
          <a:xfrm>
            <a:off x="1524000" y="1012885"/>
            <a:ext cx="6141720" cy="5464115"/>
            <a:chOff x="1935480" y="860485"/>
            <a:chExt cx="6141720" cy="5464115"/>
          </a:xfrm>
        </p:grpSpPr>
        <p:sp>
          <p:nvSpPr>
            <p:cNvPr id="61" name="Oval 60"/>
            <p:cNvSpPr/>
            <p:nvPr/>
          </p:nvSpPr>
          <p:spPr>
            <a:xfrm>
              <a:off x="2895600" y="1981200"/>
              <a:ext cx="4206240" cy="420624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1935480" y="3733800"/>
              <a:ext cx="2560320" cy="2560320"/>
              <a:chOff x="762000" y="1981200"/>
              <a:chExt cx="2982351" cy="2876967"/>
            </a:xfrm>
          </p:grpSpPr>
          <p:sp>
            <p:nvSpPr>
              <p:cNvPr id="47" name="Oval 46"/>
              <p:cNvSpPr/>
              <p:nvPr/>
            </p:nvSpPr>
            <p:spPr>
              <a:xfrm>
                <a:off x="762000" y="1981200"/>
                <a:ext cx="2982351" cy="2876967"/>
              </a:xfrm>
              <a:prstGeom prst="ellipse">
                <a:avLst/>
              </a:prstGeom>
              <a:solidFill>
                <a:srgbClr val="FFC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img_286236.png"/>
              <p:cNvPicPr>
                <a:picLocks noChangeAspect="1"/>
              </p:cNvPicPr>
              <p:nvPr/>
            </p:nvPicPr>
            <p:blipFill>
              <a:blip r:embed="rId2" cstate="print"/>
              <a:stretch>
                <a:fillRect/>
              </a:stretch>
            </p:blipFill>
            <p:spPr>
              <a:xfrm>
                <a:off x="1526034" y="2590800"/>
                <a:ext cx="1674366" cy="1681200"/>
              </a:xfrm>
              <a:prstGeom prst="rect">
                <a:avLst/>
              </a:prstGeom>
            </p:spPr>
          </p:pic>
        </p:grpSp>
        <p:grpSp>
          <p:nvGrpSpPr>
            <p:cNvPr id="56" name="Group 55"/>
            <p:cNvGrpSpPr/>
            <p:nvPr/>
          </p:nvGrpSpPr>
          <p:grpSpPr>
            <a:xfrm>
              <a:off x="3688080" y="860485"/>
              <a:ext cx="2560320" cy="2560320"/>
              <a:chOff x="5181600" y="381000"/>
              <a:chExt cx="2982351" cy="2876967"/>
            </a:xfrm>
          </p:grpSpPr>
          <p:sp>
            <p:nvSpPr>
              <p:cNvPr id="54" name="Oval 53"/>
              <p:cNvSpPr/>
              <p:nvPr/>
            </p:nvSpPr>
            <p:spPr>
              <a:xfrm>
                <a:off x="5181600" y="381000"/>
                <a:ext cx="2982351" cy="2876967"/>
              </a:xfrm>
              <a:prstGeom prst="ellipse">
                <a:avLst/>
              </a:prstGeom>
              <a:solidFill>
                <a:srgbClr val="FFC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Collaboration-600x600.png"/>
              <p:cNvPicPr>
                <a:picLocks noChangeAspect="1"/>
              </p:cNvPicPr>
              <p:nvPr/>
            </p:nvPicPr>
            <p:blipFill>
              <a:blip r:embed="rId3" cstate="print">
                <a:duotone>
                  <a:prstClr val="black"/>
                  <a:schemeClr val="tx2">
                    <a:tint val="45000"/>
                    <a:satMod val="400000"/>
                  </a:schemeClr>
                </a:duotone>
              </a:blip>
              <a:stretch>
                <a:fillRect/>
              </a:stretch>
            </p:blipFill>
            <p:spPr>
              <a:xfrm>
                <a:off x="5715000" y="721857"/>
                <a:ext cx="2021343" cy="2021343"/>
              </a:xfrm>
              <a:prstGeom prst="rect">
                <a:avLst/>
              </a:prstGeom>
            </p:spPr>
          </p:pic>
        </p:grpSp>
        <p:grpSp>
          <p:nvGrpSpPr>
            <p:cNvPr id="58" name="Group 57"/>
            <p:cNvGrpSpPr/>
            <p:nvPr/>
          </p:nvGrpSpPr>
          <p:grpSpPr>
            <a:xfrm>
              <a:off x="5516880" y="3764280"/>
              <a:ext cx="2560320" cy="2560320"/>
              <a:chOff x="2667000" y="2819400"/>
              <a:chExt cx="2982351" cy="2876967"/>
            </a:xfrm>
          </p:grpSpPr>
          <p:sp>
            <p:nvSpPr>
              <p:cNvPr id="48" name="Oval 47"/>
              <p:cNvSpPr/>
              <p:nvPr/>
            </p:nvSpPr>
            <p:spPr>
              <a:xfrm>
                <a:off x="2667000" y="2819400"/>
                <a:ext cx="2982351" cy="2876967"/>
              </a:xfrm>
              <a:prstGeom prst="ellipse">
                <a:avLst/>
              </a:prstGeom>
              <a:solidFill>
                <a:srgbClr val="FFC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dvice.png"/>
              <p:cNvPicPr>
                <a:picLocks noChangeAspect="1"/>
              </p:cNvPicPr>
              <p:nvPr/>
            </p:nvPicPr>
            <p:blipFill>
              <a:blip r:embed="rId4" cstate="print"/>
              <a:stretch>
                <a:fillRect/>
              </a:stretch>
            </p:blipFill>
            <p:spPr>
              <a:xfrm>
                <a:off x="3048000" y="3048000"/>
                <a:ext cx="2286000" cy="2286000"/>
              </a:xfrm>
              <a:prstGeom prst="rect">
                <a:avLst/>
              </a:prstGeom>
            </p:spPr>
          </p:pic>
        </p:grpSp>
      </p:grpSp>
      <p:sp>
        <p:nvSpPr>
          <p:cNvPr id="62" name="Rectangle 61"/>
          <p:cNvSpPr/>
          <p:nvPr/>
        </p:nvSpPr>
        <p:spPr>
          <a:xfrm>
            <a:off x="228600" y="3468469"/>
            <a:ext cx="1639103" cy="646331"/>
          </a:xfrm>
          <a:prstGeom prst="rect">
            <a:avLst/>
          </a:prstGeom>
          <a:noFill/>
        </p:spPr>
        <p:txBody>
          <a:bodyPr wrap="none" lIns="91440" tIns="45720" rIns="91440" bIns="45720">
            <a:spAutoFit/>
          </a:bodyPr>
          <a:lstStyle/>
          <a:p>
            <a:pPr algn="ctr"/>
            <a:r>
              <a:rPr lang="en-US" sz="3600" cap="none" spc="0" dirty="0">
                <a:ln w="12700">
                  <a:solidFill>
                    <a:schemeClr val="tx1"/>
                  </a:solidFill>
                  <a:prstDash val="solid"/>
                </a:ln>
                <a:effectLst>
                  <a:outerShdw blurRad="41275" dist="20320" dir="1800000" algn="tl" rotWithShape="0">
                    <a:srgbClr val="000000">
                      <a:alpha val="40000"/>
                    </a:srgbClr>
                  </a:outerShdw>
                </a:effectLst>
              </a:rPr>
              <a:t>Interact</a:t>
            </a:r>
          </a:p>
        </p:txBody>
      </p:sp>
      <p:sp>
        <p:nvSpPr>
          <p:cNvPr id="64" name="Rectangle 63"/>
          <p:cNvSpPr/>
          <p:nvPr/>
        </p:nvSpPr>
        <p:spPr>
          <a:xfrm>
            <a:off x="5715000" y="1258669"/>
            <a:ext cx="2339616" cy="646331"/>
          </a:xfrm>
          <a:prstGeom prst="rect">
            <a:avLst/>
          </a:prstGeom>
          <a:noFill/>
        </p:spPr>
        <p:txBody>
          <a:bodyPr wrap="none" lIns="91440" tIns="45720" rIns="91440" bIns="45720">
            <a:spAutoFit/>
          </a:bodyPr>
          <a:lstStyle/>
          <a:p>
            <a:pPr algn="ctr"/>
            <a:r>
              <a:rPr lang="en-US" sz="3600" cap="none" spc="0" dirty="0">
                <a:ln w="12700">
                  <a:solidFill>
                    <a:schemeClr val="tx1"/>
                  </a:solidFill>
                  <a:prstDash val="solid"/>
                </a:ln>
                <a:effectLst>
                  <a:outerShdw blurRad="41275" dist="20320" dir="1800000" algn="tl" rotWithShape="0">
                    <a:srgbClr val="000000">
                      <a:alpha val="40000"/>
                    </a:srgbClr>
                  </a:outerShdw>
                </a:effectLst>
              </a:rPr>
              <a:t>Collaborate</a:t>
            </a:r>
          </a:p>
        </p:txBody>
      </p:sp>
      <p:sp>
        <p:nvSpPr>
          <p:cNvPr id="66" name="Rectangle 65"/>
          <p:cNvSpPr/>
          <p:nvPr/>
        </p:nvSpPr>
        <p:spPr>
          <a:xfrm>
            <a:off x="7162800" y="3544669"/>
            <a:ext cx="1485022" cy="646331"/>
          </a:xfrm>
          <a:prstGeom prst="rect">
            <a:avLst/>
          </a:prstGeom>
          <a:noFill/>
        </p:spPr>
        <p:txBody>
          <a:bodyPr wrap="none" lIns="91440" tIns="45720" rIns="91440" bIns="45720">
            <a:spAutoFit/>
          </a:bodyPr>
          <a:lstStyle/>
          <a:p>
            <a:pPr algn="ctr"/>
            <a:r>
              <a:rPr lang="en-US" sz="3600" cap="none" spc="0" dirty="0">
                <a:ln w="12700">
                  <a:solidFill>
                    <a:schemeClr val="tx1"/>
                  </a:solidFill>
                  <a:prstDash val="solid"/>
                </a:ln>
                <a:effectLst>
                  <a:outerShdw blurRad="41275" dist="20320" dir="1800000" algn="tl" rotWithShape="0">
                    <a:srgbClr val="000000">
                      <a:alpha val="40000"/>
                    </a:srgbClr>
                  </a:outerShdw>
                </a:effectLst>
              </a:rPr>
              <a:t>Shared</a:t>
            </a:r>
          </a:p>
        </p:txBody>
      </p:sp>
      <p:sp>
        <p:nvSpPr>
          <p:cNvPr id="18" name="Rectangle 17"/>
          <p:cNvSpPr/>
          <p:nvPr/>
        </p:nvSpPr>
        <p:spPr>
          <a:xfrm>
            <a:off x="3750835" y="3733800"/>
            <a:ext cx="1677703" cy="954107"/>
          </a:xfrm>
          <a:prstGeom prst="rect">
            <a:avLst/>
          </a:prstGeom>
          <a:noFill/>
        </p:spPr>
        <p:txBody>
          <a:bodyPr wrap="none" lIns="91440" tIns="45720" rIns="91440" bIns="45720">
            <a:spAutoFit/>
          </a:bodyPr>
          <a:lstStyle/>
          <a:p>
            <a:pPr algn="ctr"/>
            <a:r>
              <a:rPr lang="en-US" sz="2800" b="1" cap="none" spc="0" dirty="0" err="1">
                <a:ln w="12700">
                  <a:solidFill>
                    <a:srgbClr val="FFC000"/>
                  </a:solidFill>
                  <a:prstDash val="solid"/>
                </a:ln>
                <a:solidFill>
                  <a:srgbClr val="FFC000"/>
                </a:solidFill>
              </a:rPr>
              <a:t>Ekosiste</a:t>
            </a:r>
            <a:r>
              <a:rPr lang="en-US" sz="2800" b="1" dirty="0" err="1">
                <a:ln w="12700">
                  <a:solidFill>
                    <a:srgbClr val="FFC000"/>
                  </a:solidFill>
                  <a:prstDash val="solid"/>
                </a:ln>
                <a:solidFill>
                  <a:srgbClr val="FFC000"/>
                </a:solidFill>
              </a:rPr>
              <a:t>m</a:t>
            </a:r>
            <a:endParaRPr lang="en-US" sz="2800" b="1" dirty="0">
              <a:ln w="12700">
                <a:solidFill>
                  <a:srgbClr val="FFC000"/>
                </a:solidFill>
                <a:prstDash val="solid"/>
              </a:ln>
              <a:solidFill>
                <a:srgbClr val="FFC000"/>
              </a:solidFill>
            </a:endParaRPr>
          </a:p>
          <a:p>
            <a:pPr algn="ctr"/>
            <a:r>
              <a:rPr lang="en-US" sz="2800" b="1" cap="none" spc="0" dirty="0">
                <a:ln w="12700">
                  <a:solidFill>
                    <a:srgbClr val="FFC000"/>
                  </a:solidFill>
                  <a:prstDash val="solid"/>
                </a:ln>
                <a:solidFill>
                  <a:srgbClr val="FFC000"/>
                </a:solidFill>
              </a:rPr>
              <a:t>IOT</a:t>
            </a:r>
            <a:endParaRPr lang="en-US" sz="3600" b="1" cap="none" spc="0" dirty="0">
              <a:ln w="12700">
                <a:solidFill>
                  <a:srgbClr val="FFC000"/>
                </a:solidFill>
                <a:prstDash val="solid"/>
              </a:ln>
              <a:solidFill>
                <a:srgbClr val="FFC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9144" y="219670"/>
            <a:ext cx="3376630" cy="923330"/>
          </a:xfrm>
          <a:prstGeom prst="rect">
            <a:avLst/>
          </a:prstGeom>
          <a:noFill/>
        </p:spPr>
        <p:txBody>
          <a:bodyPr wrap="none" lIns="91440" tIns="45720" rIns="91440" bIns="45720">
            <a:spAutoFit/>
          </a:bodyPr>
          <a:lstStyle/>
          <a:p>
            <a:pPr algn="ctr"/>
            <a:r>
              <a:rPr lang="en-US" sz="5400" b="1" cap="none" spc="0" dirty="0" err="1">
                <a:ln w="12700">
                  <a:solidFill>
                    <a:srgbClr val="00B050"/>
                  </a:solidFill>
                  <a:prstDash val="solid"/>
                </a:ln>
                <a:solidFill>
                  <a:srgbClr val="002060"/>
                </a:solidFill>
                <a:effectLst>
                  <a:outerShdw blurRad="41275" dist="20320" dir="1800000" algn="tl" rotWithShape="0">
                    <a:srgbClr val="000000">
                      <a:alpha val="40000"/>
                    </a:srgbClr>
                  </a:outerShdw>
                </a:effectLst>
              </a:rPr>
              <a:t>Produk</a:t>
            </a:r>
            <a:r>
              <a:rPr lang="en-US" sz="5400" b="1" cap="none" spc="0" dirty="0">
                <a:ln w="12700">
                  <a:solidFill>
                    <a:srgbClr val="00B050"/>
                  </a:solidFill>
                  <a:prstDash val="solid"/>
                </a:ln>
                <a:solidFill>
                  <a:srgbClr val="002060"/>
                </a:solidFill>
                <a:effectLst>
                  <a:outerShdw blurRad="41275" dist="20320" dir="1800000" algn="tl" rotWithShape="0">
                    <a:srgbClr val="000000">
                      <a:alpha val="40000"/>
                    </a:srgbClr>
                  </a:outerShdw>
                </a:effectLst>
              </a:rPr>
              <a:t> IOT</a:t>
            </a:r>
          </a:p>
        </p:txBody>
      </p:sp>
      <p:sp>
        <p:nvSpPr>
          <p:cNvPr id="7" name="Rectangle 6"/>
          <p:cNvSpPr/>
          <p:nvPr/>
        </p:nvSpPr>
        <p:spPr>
          <a:xfrm>
            <a:off x="1752600" y="4145340"/>
            <a:ext cx="5486400" cy="1569660"/>
          </a:xfrm>
          <a:prstGeom prst="rect">
            <a:avLst/>
          </a:prstGeom>
          <a:noFill/>
        </p:spPr>
        <p:txBody>
          <a:bodyPr wrap="square" lIns="91440" tIns="45720" rIns="91440" bIns="45720">
            <a:spAutoFit/>
          </a:bodyPr>
          <a:lstStyle/>
          <a:p>
            <a:pPr algn="just"/>
            <a:r>
              <a:rPr lang="en-US" sz="2400" dirty="0"/>
              <a:t>Philips Hue is not just a smart bulb, it's a smart lighting system. The smart lights, Hue Bridge, and smart controls will forever change the way you experience light.</a:t>
            </a:r>
            <a:endParaRPr lang="en-US" sz="2400" b="1" dirty="0">
              <a:solidFill>
                <a:schemeClr val="tx2"/>
              </a:solidFill>
              <a:latin typeface="Times New Roman" pitchFamily="18" charset="0"/>
              <a:cs typeface="Times New Roman" pitchFamily="18" charset="0"/>
            </a:endParaRPr>
          </a:p>
        </p:txBody>
      </p:sp>
      <p:sp>
        <p:nvSpPr>
          <p:cNvPr id="9" name="Rectangle 8"/>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0" name="Picture 9" descr="HJCA2.jpg"/>
          <p:cNvPicPr>
            <a:picLocks noChangeAspect="1"/>
          </p:cNvPicPr>
          <p:nvPr/>
        </p:nvPicPr>
        <p:blipFill>
          <a:blip r:embed="rId2" cstate="print"/>
          <a:stretch>
            <a:fillRect/>
          </a:stretch>
        </p:blipFill>
        <p:spPr>
          <a:xfrm>
            <a:off x="1219200" y="1528267"/>
            <a:ext cx="6629400" cy="25103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99144" y="219670"/>
            <a:ext cx="3376630" cy="923330"/>
          </a:xfrm>
          <a:prstGeom prst="rect">
            <a:avLst/>
          </a:prstGeom>
          <a:noFill/>
        </p:spPr>
        <p:txBody>
          <a:bodyPr wrap="none" lIns="91440" tIns="45720" rIns="91440" bIns="45720">
            <a:spAutoFit/>
          </a:bodyPr>
          <a:lstStyle/>
          <a:p>
            <a:pPr algn="ctr"/>
            <a:r>
              <a:rPr lang="en-US" sz="5400" b="1" cap="none" spc="0" dirty="0" err="1">
                <a:ln w="12700">
                  <a:solidFill>
                    <a:srgbClr val="00B050"/>
                  </a:solidFill>
                  <a:prstDash val="solid"/>
                </a:ln>
                <a:solidFill>
                  <a:srgbClr val="002060"/>
                </a:solidFill>
                <a:effectLst>
                  <a:outerShdw blurRad="41275" dist="20320" dir="1800000" algn="tl" rotWithShape="0">
                    <a:srgbClr val="000000">
                      <a:alpha val="40000"/>
                    </a:srgbClr>
                  </a:outerShdw>
                </a:effectLst>
              </a:rPr>
              <a:t>Produk</a:t>
            </a:r>
            <a:r>
              <a:rPr lang="en-US" sz="5400" b="1" cap="none" spc="0" dirty="0">
                <a:ln w="12700">
                  <a:solidFill>
                    <a:srgbClr val="00B050"/>
                  </a:solidFill>
                  <a:prstDash val="solid"/>
                </a:ln>
                <a:solidFill>
                  <a:srgbClr val="002060"/>
                </a:solidFill>
                <a:effectLst>
                  <a:outerShdw blurRad="41275" dist="20320" dir="1800000" algn="tl" rotWithShape="0">
                    <a:srgbClr val="000000">
                      <a:alpha val="40000"/>
                    </a:srgbClr>
                  </a:outerShdw>
                </a:effectLst>
              </a:rPr>
              <a:t> IOT</a:t>
            </a:r>
          </a:p>
        </p:txBody>
      </p:sp>
      <p:pic>
        <p:nvPicPr>
          <p:cNvPr id="4" name="Picture 3" descr="569_01.png"/>
          <p:cNvPicPr>
            <a:picLocks noChangeAspect="1"/>
          </p:cNvPicPr>
          <p:nvPr/>
        </p:nvPicPr>
        <p:blipFill>
          <a:blip r:embed="rId2" cstate="print"/>
          <a:stretch>
            <a:fillRect/>
          </a:stretch>
        </p:blipFill>
        <p:spPr>
          <a:xfrm>
            <a:off x="457201" y="1752601"/>
            <a:ext cx="5105400" cy="2886014"/>
          </a:xfrm>
          <a:prstGeom prst="rect">
            <a:avLst/>
          </a:prstGeom>
        </p:spPr>
      </p:pic>
      <p:sp>
        <p:nvSpPr>
          <p:cNvPr id="6" name="Rectangle 5"/>
          <p:cNvSpPr/>
          <p:nvPr/>
        </p:nvSpPr>
        <p:spPr>
          <a:xfrm>
            <a:off x="3352800" y="4648200"/>
            <a:ext cx="2228495" cy="461665"/>
          </a:xfrm>
          <a:prstGeom prst="rect">
            <a:avLst/>
          </a:prstGeom>
          <a:noFill/>
        </p:spPr>
        <p:txBody>
          <a:bodyPr wrap="none" lIns="91440" tIns="45720" rIns="91440" bIns="45720">
            <a:spAutoFit/>
          </a:bodyPr>
          <a:lstStyle/>
          <a:p>
            <a:r>
              <a:rPr lang="en-US" sz="2400" b="1" dirty="0">
                <a:solidFill>
                  <a:schemeClr val="tx2"/>
                </a:solidFill>
                <a:latin typeface="Times New Roman" pitchFamily="18" charset="0"/>
                <a:cs typeface="Times New Roman" pitchFamily="18" charset="0"/>
              </a:rPr>
              <a:t>EGG MINDER</a:t>
            </a:r>
          </a:p>
        </p:txBody>
      </p:sp>
      <p:sp>
        <p:nvSpPr>
          <p:cNvPr id="7" name="Rectangle 6"/>
          <p:cNvSpPr/>
          <p:nvPr/>
        </p:nvSpPr>
        <p:spPr>
          <a:xfrm>
            <a:off x="5638800" y="1894344"/>
            <a:ext cx="3429000" cy="2677656"/>
          </a:xfrm>
          <a:prstGeom prst="rect">
            <a:avLst/>
          </a:prstGeom>
          <a:noFill/>
        </p:spPr>
        <p:txBody>
          <a:bodyPr wrap="square" lIns="91440" tIns="45720" rIns="91440" bIns="45720">
            <a:spAutoFit/>
          </a:bodyPr>
          <a:lstStyle/>
          <a:p>
            <a:pPr algn="just"/>
            <a:r>
              <a:rPr lang="en-US" sz="2400" dirty="0"/>
              <a:t>Smart egg tray yang </a:t>
            </a:r>
            <a:r>
              <a:rPr lang="en-US" sz="2400" dirty="0" err="1"/>
              <a:t>menginformasikan</a:t>
            </a:r>
            <a:r>
              <a:rPr lang="en-US" sz="2400" dirty="0"/>
              <a:t> </a:t>
            </a:r>
            <a:r>
              <a:rPr lang="en-US" sz="2400" dirty="0" err="1"/>
              <a:t>keadaan</a:t>
            </a:r>
            <a:r>
              <a:rPr lang="en-US" sz="2400" dirty="0"/>
              <a:t> </a:t>
            </a:r>
            <a:r>
              <a:rPr lang="en-US" sz="2400" dirty="0" err="1"/>
              <a:t>stok</a:t>
            </a:r>
            <a:r>
              <a:rPr lang="en-US" sz="2400" dirty="0"/>
              <a:t> </a:t>
            </a:r>
            <a:r>
              <a:rPr lang="en-US" sz="2400" dirty="0" err="1"/>
              <a:t>telur</a:t>
            </a:r>
            <a:r>
              <a:rPr lang="en-US" sz="2400" dirty="0"/>
              <a:t> yang </a:t>
            </a:r>
            <a:r>
              <a:rPr lang="en-US" sz="2400" dirty="0" err="1"/>
              <a:t>ada</a:t>
            </a:r>
            <a:r>
              <a:rPr lang="en-US" sz="2400" dirty="0"/>
              <a:t>. Led </a:t>
            </a:r>
            <a:r>
              <a:rPr lang="en-US" sz="2400" dirty="0" err="1"/>
              <a:t>indikator</a:t>
            </a:r>
            <a:r>
              <a:rPr lang="en-US" sz="2400" dirty="0"/>
              <a:t> </a:t>
            </a:r>
            <a:r>
              <a:rPr lang="en-US" sz="2400" dirty="0" err="1"/>
              <a:t>memberitahukan</a:t>
            </a:r>
            <a:r>
              <a:rPr lang="en-US" sz="2400" dirty="0"/>
              <a:t> </a:t>
            </a:r>
            <a:r>
              <a:rPr lang="en-US" sz="2400" dirty="0" err="1"/>
              <a:t>bahwa</a:t>
            </a:r>
            <a:r>
              <a:rPr lang="en-US" sz="2400" dirty="0"/>
              <a:t> </a:t>
            </a:r>
            <a:r>
              <a:rPr lang="en-US" sz="2400" dirty="0" err="1"/>
              <a:t>keadaan</a:t>
            </a:r>
            <a:r>
              <a:rPr lang="en-US" sz="2400" dirty="0"/>
              <a:t> </a:t>
            </a:r>
            <a:r>
              <a:rPr lang="en-US" sz="2400" dirty="0" err="1"/>
              <a:t>telur</a:t>
            </a:r>
            <a:r>
              <a:rPr lang="en-US" sz="2400" dirty="0"/>
              <a:t> </a:t>
            </a:r>
            <a:r>
              <a:rPr lang="en-US" sz="2400" dirty="0" err="1"/>
              <a:t>dalam</a:t>
            </a:r>
            <a:r>
              <a:rPr lang="en-US" sz="2400" dirty="0"/>
              <a:t> </a:t>
            </a:r>
            <a:r>
              <a:rPr lang="en-US" sz="2400" dirty="0" err="1"/>
              <a:t>keadaan</a:t>
            </a:r>
            <a:r>
              <a:rPr lang="en-US" sz="2400" dirty="0"/>
              <a:t> </a:t>
            </a:r>
            <a:r>
              <a:rPr lang="en-US" sz="2400" dirty="0" err="1"/>
              <a:t>masih</a:t>
            </a:r>
            <a:r>
              <a:rPr lang="en-US" sz="2400" dirty="0"/>
              <a:t> </a:t>
            </a:r>
            <a:r>
              <a:rPr lang="en-US" sz="2400" dirty="0" err="1"/>
              <a:t>segar</a:t>
            </a:r>
            <a:r>
              <a:rPr lang="en-US" sz="2400" dirty="0"/>
              <a:t>.</a:t>
            </a:r>
            <a:endParaRPr lang="en-US" sz="2400" b="1" dirty="0">
              <a:solidFill>
                <a:schemeClr val="tx2"/>
              </a:solidFill>
              <a:latin typeface="Times New Roman" pitchFamily="18" charset="0"/>
              <a:cs typeface="Times New Roman" pitchFamily="18" charset="0"/>
            </a:endParaRPr>
          </a:p>
        </p:txBody>
      </p:sp>
      <p:sp>
        <p:nvSpPr>
          <p:cNvPr id="8" name="Rectangle 7"/>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752600"/>
            <a:ext cx="9144000" cy="2743200"/>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IMG-20161018-WA0002.jpg"/>
          <p:cNvPicPr>
            <a:picLocks noChangeAspect="1"/>
          </p:cNvPicPr>
          <p:nvPr/>
        </p:nvPicPr>
        <p:blipFill>
          <a:blip r:embed="rId2" cstate="print"/>
          <a:stretch>
            <a:fillRect/>
          </a:stretch>
        </p:blipFill>
        <p:spPr>
          <a:xfrm>
            <a:off x="5073105" y="3810000"/>
            <a:ext cx="3766095" cy="2503865"/>
          </a:xfrm>
          <a:prstGeom prst="rect">
            <a:avLst/>
          </a:prstGeom>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8" name="Rectangle 7"/>
          <p:cNvSpPr/>
          <p:nvPr/>
        </p:nvSpPr>
        <p:spPr>
          <a:xfrm rot="1143182">
            <a:off x="702372" y="721696"/>
            <a:ext cx="2055250" cy="25908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685800" y="3962400"/>
            <a:ext cx="4324938" cy="2172840"/>
            <a:chOff x="685800" y="3962400"/>
            <a:chExt cx="4324938" cy="2172840"/>
          </a:xfrm>
        </p:grpSpPr>
        <p:pic>
          <p:nvPicPr>
            <p:cNvPr id="11" name="Picture 10" descr="580b57fcd9996e24bc43c543.png"/>
            <p:cNvPicPr>
              <a:picLocks noChangeAspect="1"/>
            </p:cNvPicPr>
            <p:nvPr/>
          </p:nvPicPr>
          <p:blipFill>
            <a:blip r:embed="rId3" cstate="print"/>
            <a:stretch>
              <a:fillRect/>
            </a:stretch>
          </p:blipFill>
          <p:spPr>
            <a:xfrm>
              <a:off x="762000" y="5638800"/>
              <a:ext cx="496440" cy="496440"/>
            </a:xfrm>
            <a:prstGeom prst="rect">
              <a:avLst/>
            </a:prstGeom>
          </p:spPr>
        </p:pic>
        <p:pic>
          <p:nvPicPr>
            <p:cNvPr id="15" name="Picture 14" descr="new-instagram-logo-png-transparent-light.png"/>
            <p:cNvPicPr>
              <a:picLocks noChangeAspect="1"/>
            </p:cNvPicPr>
            <p:nvPr/>
          </p:nvPicPr>
          <p:blipFill>
            <a:blip r:embed="rId4" cstate="print"/>
            <a:stretch>
              <a:fillRect/>
            </a:stretch>
          </p:blipFill>
          <p:spPr>
            <a:xfrm>
              <a:off x="797593" y="5105400"/>
              <a:ext cx="421607" cy="421256"/>
            </a:xfrm>
            <a:prstGeom prst="rect">
              <a:avLst/>
            </a:prstGeom>
          </p:spPr>
        </p:pic>
        <p:pic>
          <p:nvPicPr>
            <p:cNvPr id="16" name="Picture 15" descr="Octocat.png"/>
            <p:cNvPicPr>
              <a:picLocks noChangeAspect="1"/>
            </p:cNvPicPr>
            <p:nvPr/>
          </p:nvPicPr>
          <p:blipFill>
            <a:blip r:embed="rId5" cstate="print"/>
            <a:stretch>
              <a:fillRect/>
            </a:stretch>
          </p:blipFill>
          <p:spPr>
            <a:xfrm>
              <a:off x="685800" y="4495800"/>
              <a:ext cx="629901" cy="523605"/>
            </a:xfrm>
            <a:prstGeom prst="rect">
              <a:avLst/>
            </a:prstGeom>
          </p:spPr>
        </p:pic>
        <p:pic>
          <p:nvPicPr>
            <p:cNvPr id="14" name="Picture 13" descr="gmail-512.png"/>
            <p:cNvPicPr>
              <a:picLocks noChangeAspect="1"/>
            </p:cNvPicPr>
            <p:nvPr/>
          </p:nvPicPr>
          <p:blipFill>
            <a:blip r:embed="rId6" cstate="print"/>
            <a:stretch>
              <a:fillRect/>
            </a:stretch>
          </p:blipFill>
          <p:spPr>
            <a:xfrm>
              <a:off x="762000" y="3962400"/>
              <a:ext cx="492760" cy="492760"/>
            </a:xfrm>
            <a:prstGeom prst="rect">
              <a:avLst/>
            </a:prstGeom>
          </p:spPr>
        </p:pic>
        <p:sp>
          <p:nvSpPr>
            <p:cNvPr id="22" name="Rectangle 21"/>
            <p:cNvSpPr/>
            <p:nvPr/>
          </p:nvSpPr>
          <p:spPr>
            <a:xfrm>
              <a:off x="1371600" y="3962400"/>
              <a:ext cx="3149772" cy="461665"/>
            </a:xfrm>
            <a:prstGeom prst="rect">
              <a:avLst/>
            </a:prstGeom>
            <a:noFill/>
          </p:spPr>
          <p:txBody>
            <a:bodyPr wrap="none" lIns="91440" tIns="45720" rIns="91440" bIns="45720">
              <a:spAutoFit/>
            </a:bodyPr>
            <a:lstStyle/>
            <a:p>
              <a:pPr algn="ctr"/>
              <a:r>
                <a:rPr lang="en-US" sz="2400" dirty="0">
                  <a:ln w="12700">
                    <a:solidFill>
                      <a:sysClr val="windowText" lastClr="000000"/>
                    </a:solidFill>
                    <a:prstDash val="solid"/>
                  </a:ln>
                  <a:solidFill>
                    <a:sysClr val="windowText" lastClr="000000"/>
                  </a:solidFill>
                </a:rPr>
                <a:t>a</a:t>
              </a:r>
              <a:r>
                <a:rPr lang="en-US" sz="2400" cap="none" spc="0" dirty="0">
                  <a:ln w="12700">
                    <a:solidFill>
                      <a:sysClr val="windowText" lastClr="000000"/>
                    </a:solidFill>
                    <a:prstDash val="solid"/>
                  </a:ln>
                  <a:solidFill>
                    <a:sysClr val="windowText" lastClr="000000"/>
                  </a:solidFill>
                </a:rPr>
                <a:t>l.ghifari22@gmail.com</a:t>
              </a:r>
              <a:endParaRPr lang="en-US" sz="2800" cap="none" spc="0" dirty="0">
                <a:ln w="12700">
                  <a:solidFill>
                    <a:sysClr val="windowText" lastClr="000000"/>
                  </a:solidFill>
                  <a:prstDash val="solid"/>
                </a:ln>
                <a:solidFill>
                  <a:sysClr val="windowText" lastClr="000000"/>
                </a:solidFill>
              </a:endParaRPr>
            </a:p>
          </p:txBody>
        </p:sp>
        <p:sp>
          <p:nvSpPr>
            <p:cNvPr id="23" name="Rectangle 22"/>
            <p:cNvSpPr/>
            <p:nvPr/>
          </p:nvSpPr>
          <p:spPr>
            <a:xfrm>
              <a:off x="1371600" y="4495800"/>
              <a:ext cx="2548133" cy="461665"/>
            </a:xfrm>
            <a:prstGeom prst="rect">
              <a:avLst/>
            </a:prstGeom>
            <a:noFill/>
          </p:spPr>
          <p:txBody>
            <a:bodyPr wrap="none" lIns="91440" tIns="45720" rIns="91440" bIns="45720">
              <a:spAutoFit/>
            </a:bodyPr>
            <a:lstStyle/>
            <a:p>
              <a:pPr algn="ctr"/>
              <a:r>
                <a:rPr lang="en-US" sz="2400" dirty="0">
                  <a:ln w="12700">
                    <a:solidFill>
                      <a:sysClr val="windowText" lastClr="000000"/>
                    </a:solidFill>
                    <a:prstDash val="solid"/>
                  </a:ln>
                  <a:solidFill>
                    <a:sysClr val="windowText" lastClr="000000"/>
                  </a:solidFill>
                </a:rPr>
                <a:t>github.com/</a:t>
              </a:r>
              <a:r>
                <a:rPr lang="en-US" sz="2400" dirty="0" err="1">
                  <a:ln w="12700">
                    <a:solidFill>
                      <a:sysClr val="windowText" lastClr="000000"/>
                    </a:solidFill>
                    <a:prstDash val="solid"/>
                  </a:ln>
                  <a:solidFill>
                    <a:sysClr val="windowText" lastClr="000000"/>
                  </a:solidFill>
                </a:rPr>
                <a:t>bangjii</a:t>
              </a:r>
              <a:endParaRPr lang="en-US" sz="2800" cap="none" spc="0" dirty="0">
                <a:ln w="12700">
                  <a:solidFill>
                    <a:sysClr val="windowText" lastClr="000000"/>
                  </a:solidFill>
                  <a:prstDash val="solid"/>
                </a:ln>
                <a:solidFill>
                  <a:sysClr val="windowText" lastClr="000000"/>
                </a:solidFill>
              </a:endParaRPr>
            </a:p>
          </p:txBody>
        </p:sp>
        <p:sp>
          <p:nvSpPr>
            <p:cNvPr id="24" name="Rectangle 23"/>
            <p:cNvSpPr/>
            <p:nvPr/>
          </p:nvSpPr>
          <p:spPr>
            <a:xfrm>
              <a:off x="1371600" y="5100935"/>
              <a:ext cx="3639138" cy="461665"/>
            </a:xfrm>
            <a:prstGeom prst="rect">
              <a:avLst/>
            </a:prstGeom>
            <a:noFill/>
          </p:spPr>
          <p:txBody>
            <a:bodyPr wrap="none" lIns="91440" tIns="45720" rIns="91440" bIns="45720">
              <a:spAutoFit/>
            </a:bodyPr>
            <a:lstStyle/>
            <a:p>
              <a:pPr algn="ctr"/>
              <a:r>
                <a:rPr lang="en-US" sz="2400" dirty="0">
                  <a:ln w="12700">
                    <a:solidFill>
                      <a:sysClr val="windowText" lastClr="000000"/>
                    </a:solidFill>
                    <a:prstDash val="solid"/>
                  </a:ln>
                  <a:solidFill>
                    <a:sysClr val="windowText" lastClr="000000"/>
                  </a:solidFill>
                </a:rPr>
                <a:t>instagram.com/_</a:t>
              </a:r>
              <a:r>
                <a:rPr lang="en-US" sz="2400" dirty="0" err="1">
                  <a:ln w="12700">
                    <a:solidFill>
                      <a:sysClr val="windowText" lastClr="000000"/>
                    </a:solidFill>
                    <a:prstDash val="solid"/>
                  </a:ln>
                  <a:solidFill>
                    <a:sysClr val="windowText" lastClr="000000"/>
                  </a:solidFill>
                </a:rPr>
                <a:t>hudzaifah</a:t>
              </a:r>
              <a:r>
                <a:rPr lang="en-US" sz="2400" dirty="0">
                  <a:ln w="12700">
                    <a:solidFill>
                      <a:sysClr val="windowText" lastClr="000000"/>
                    </a:solidFill>
                    <a:prstDash val="solid"/>
                  </a:ln>
                  <a:solidFill>
                    <a:sysClr val="windowText" lastClr="000000"/>
                  </a:solidFill>
                </a:rPr>
                <a:t>/</a:t>
              </a:r>
              <a:endParaRPr lang="en-US" sz="2800" cap="none" spc="0" dirty="0">
                <a:ln w="12700">
                  <a:solidFill>
                    <a:sysClr val="windowText" lastClr="000000"/>
                  </a:solidFill>
                  <a:prstDash val="solid"/>
                </a:ln>
                <a:solidFill>
                  <a:sysClr val="windowText" lastClr="000000"/>
                </a:solidFill>
              </a:endParaRPr>
            </a:p>
          </p:txBody>
        </p:sp>
        <p:sp>
          <p:nvSpPr>
            <p:cNvPr id="25" name="Rectangle 24"/>
            <p:cNvSpPr/>
            <p:nvPr/>
          </p:nvSpPr>
          <p:spPr>
            <a:xfrm>
              <a:off x="1397249" y="5638800"/>
              <a:ext cx="2592376" cy="461665"/>
            </a:xfrm>
            <a:prstGeom prst="rect">
              <a:avLst/>
            </a:prstGeom>
            <a:noFill/>
          </p:spPr>
          <p:txBody>
            <a:bodyPr wrap="none" lIns="91440" tIns="45720" rIns="91440" bIns="45720">
              <a:spAutoFit/>
            </a:bodyPr>
            <a:lstStyle/>
            <a:p>
              <a:pPr algn="ctr"/>
              <a:r>
                <a:rPr lang="en-US" sz="2400" dirty="0">
                  <a:ln w="12700">
                    <a:solidFill>
                      <a:sysClr val="windowText" lastClr="000000"/>
                    </a:solidFill>
                    <a:prstDash val="solid"/>
                  </a:ln>
                  <a:solidFill>
                    <a:sysClr val="windowText" lastClr="000000"/>
                  </a:solidFill>
                </a:rPr>
                <a:t>+62 812 9591 3898</a:t>
              </a:r>
              <a:endParaRPr lang="en-US" sz="2800" cap="none" spc="0" dirty="0">
                <a:ln w="12700">
                  <a:solidFill>
                    <a:sysClr val="windowText" lastClr="000000"/>
                  </a:solidFill>
                  <a:prstDash val="solid"/>
                </a:ln>
                <a:solidFill>
                  <a:sysClr val="windowText" lastClr="000000"/>
                </a:solidFill>
              </a:endParaRPr>
            </a:p>
          </p:txBody>
        </p:sp>
      </p:grpSp>
      <p:sp>
        <p:nvSpPr>
          <p:cNvPr id="33" name="Rectangle 32"/>
          <p:cNvSpPr/>
          <p:nvPr/>
        </p:nvSpPr>
        <p:spPr>
          <a:xfrm>
            <a:off x="3194265" y="685800"/>
            <a:ext cx="3739935" cy="523220"/>
          </a:xfrm>
          <a:prstGeom prst="rect">
            <a:avLst/>
          </a:prstGeom>
          <a:noFill/>
        </p:spPr>
        <p:txBody>
          <a:bodyPr wrap="none" lIns="91440" tIns="45720" rIns="91440" bIns="45720">
            <a:spAutoFit/>
          </a:bodyPr>
          <a:lstStyle/>
          <a:p>
            <a:pPr algn="ctr"/>
            <a:r>
              <a:rPr lang="en-US" sz="2800" u="sng" dirty="0" err="1">
                <a:ln w="12700">
                  <a:solidFill>
                    <a:sysClr val="windowText" lastClr="000000"/>
                  </a:solidFill>
                  <a:prstDash val="solid"/>
                </a:ln>
                <a:solidFill>
                  <a:sysClr val="windowText" lastClr="000000"/>
                </a:solidFill>
              </a:rPr>
              <a:t>Hudzaifah</a:t>
            </a:r>
            <a:r>
              <a:rPr lang="en-US" sz="2800" u="sng" dirty="0">
                <a:ln w="12700">
                  <a:solidFill>
                    <a:sysClr val="windowText" lastClr="000000"/>
                  </a:solidFill>
                  <a:prstDash val="solid"/>
                </a:ln>
                <a:solidFill>
                  <a:sysClr val="windowText" lastClr="000000"/>
                </a:solidFill>
              </a:rPr>
              <a:t> Al Jihad </a:t>
            </a:r>
            <a:r>
              <a:rPr lang="en-US" sz="2800" u="sng" dirty="0" err="1">
                <a:ln w="12700">
                  <a:solidFill>
                    <a:sysClr val="windowText" lastClr="000000"/>
                  </a:solidFill>
                  <a:prstDash val="solid"/>
                </a:ln>
                <a:solidFill>
                  <a:sysClr val="windowText" lastClr="000000"/>
                </a:solidFill>
              </a:rPr>
              <a:t>SKom</a:t>
            </a:r>
            <a:endParaRPr lang="en-US" sz="3200" u="sng" cap="none" spc="0" dirty="0">
              <a:ln w="12700">
                <a:solidFill>
                  <a:sysClr val="windowText" lastClr="000000"/>
                </a:solidFill>
                <a:prstDash val="solid"/>
              </a:ln>
              <a:solidFill>
                <a:sysClr val="windowText" lastClr="000000"/>
              </a:solidFill>
            </a:endParaRPr>
          </a:p>
        </p:txBody>
      </p:sp>
      <p:sp>
        <p:nvSpPr>
          <p:cNvPr id="34" name="Rectangle 33"/>
          <p:cNvSpPr/>
          <p:nvPr/>
        </p:nvSpPr>
        <p:spPr>
          <a:xfrm>
            <a:off x="3219409" y="1062335"/>
            <a:ext cx="1809791" cy="461665"/>
          </a:xfrm>
          <a:prstGeom prst="rect">
            <a:avLst/>
          </a:prstGeom>
          <a:noFill/>
        </p:spPr>
        <p:txBody>
          <a:bodyPr wrap="none" lIns="91440" tIns="45720" rIns="91440" bIns="45720">
            <a:spAutoFit/>
          </a:bodyPr>
          <a:lstStyle/>
          <a:p>
            <a:pPr algn="ctr"/>
            <a:r>
              <a:rPr lang="en-US" sz="2400" dirty="0">
                <a:ln w="12700">
                  <a:solidFill>
                    <a:sysClr val="windowText" lastClr="000000"/>
                  </a:solidFill>
                  <a:prstDash val="solid"/>
                </a:ln>
                <a:solidFill>
                  <a:sysClr val="windowText" lastClr="000000"/>
                </a:solidFill>
              </a:rPr>
              <a:t>IT Supervisor</a:t>
            </a:r>
            <a:endParaRPr lang="en-US" sz="2800" cap="none" spc="0" dirty="0">
              <a:ln w="12700">
                <a:solidFill>
                  <a:sysClr val="windowText" lastClr="000000"/>
                </a:solidFill>
                <a:prstDash val="solid"/>
              </a:ln>
              <a:solidFill>
                <a:sysClr val="windowText" lastClr="000000"/>
              </a:solidFill>
            </a:endParaRPr>
          </a:p>
        </p:txBody>
      </p:sp>
      <p:sp>
        <p:nvSpPr>
          <p:cNvPr id="35" name="Rectangle 34"/>
          <p:cNvSpPr/>
          <p:nvPr/>
        </p:nvSpPr>
        <p:spPr>
          <a:xfrm>
            <a:off x="3185050" y="1676400"/>
            <a:ext cx="5299849" cy="1569660"/>
          </a:xfrm>
          <a:prstGeom prst="rect">
            <a:avLst/>
          </a:prstGeom>
          <a:noFill/>
        </p:spPr>
        <p:txBody>
          <a:bodyPr wrap="none" lIns="91440" tIns="45720" rIns="91440" bIns="45720">
            <a:spAutoFit/>
          </a:bodyPr>
          <a:lstStyle/>
          <a:p>
            <a:r>
              <a:rPr lang="en-US" sz="2400" dirty="0" err="1">
                <a:ln w="12700">
                  <a:solidFill>
                    <a:srgbClr val="C00000"/>
                  </a:solidFill>
                  <a:prstDash val="solid"/>
                </a:ln>
                <a:solidFill>
                  <a:srgbClr val="C00000"/>
                </a:solidFill>
              </a:rPr>
              <a:t>Amazone</a:t>
            </a:r>
            <a:r>
              <a:rPr lang="en-US" sz="2400" dirty="0">
                <a:ln w="12700">
                  <a:solidFill>
                    <a:schemeClr val="bg1"/>
                  </a:solidFill>
                  <a:prstDash val="solid"/>
                </a:ln>
                <a:solidFill>
                  <a:schemeClr val="bg1"/>
                </a:solidFill>
              </a:rPr>
              <a:t> </a:t>
            </a:r>
            <a:r>
              <a:rPr lang="en-US" sz="2400" dirty="0">
                <a:ln w="12700">
                  <a:solidFill>
                    <a:srgbClr val="00B050"/>
                  </a:solidFill>
                  <a:prstDash val="solid"/>
                </a:ln>
                <a:solidFill>
                  <a:srgbClr val="00B050"/>
                </a:solidFill>
              </a:rPr>
              <a:t>Family</a:t>
            </a:r>
            <a:r>
              <a:rPr lang="en-US" sz="2400" dirty="0">
                <a:ln w="12700">
                  <a:solidFill>
                    <a:schemeClr val="bg1"/>
                  </a:solidFill>
                  <a:prstDash val="solid"/>
                </a:ln>
                <a:solidFill>
                  <a:schemeClr val="bg1"/>
                </a:solidFill>
              </a:rPr>
              <a:t> </a:t>
            </a:r>
            <a:r>
              <a:rPr lang="en-US" sz="2400" dirty="0" err="1">
                <a:ln w="12700">
                  <a:solidFill>
                    <a:srgbClr val="FFFF00"/>
                  </a:solidFill>
                  <a:prstDash val="solid"/>
                </a:ln>
                <a:solidFill>
                  <a:srgbClr val="FFFF00"/>
                </a:solidFill>
              </a:rPr>
              <a:t>Entertaiment</a:t>
            </a:r>
            <a:endParaRPr lang="en-US" sz="2400" dirty="0">
              <a:ln w="12700">
                <a:solidFill>
                  <a:srgbClr val="FFFF00"/>
                </a:solidFill>
                <a:prstDash val="solid"/>
              </a:ln>
              <a:solidFill>
                <a:srgbClr val="FFFF00"/>
              </a:solidFill>
            </a:endParaRPr>
          </a:p>
          <a:p>
            <a:r>
              <a:rPr lang="en-US" sz="2400" dirty="0" err="1">
                <a:ln w="12700">
                  <a:solidFill>
                    <a:sysClr val="windowText" lastClr="000000"/>
                  </a:solidFill>
                  <a:prstDash val="solid"/>
                </a:ln>
                <a:solidFill>
                  <a:sysClr val="windowText" lastClr="000000"/>
                </a:solidFill>
              </a:rPr>
              <a:t>Teknik</a:t>
            </a:r>
            <a:r>
              <a:rPr lang="en-US" sz="2400" dirty="0">
                <a:ln w="12700">
                  <a:solidFill>
                    <a:sysClr val="windowText" lastClr="000000"/>
                  </a:solidFill>
                  <a:prstDash val="solid"/>
                </a:ln>
                <a:solidFill>
                  <a:sysClr val="windowText" lastClr="000000"/>
                </a:solidFill>
              </a:rPr>
              <a:t> </a:t>
            </a:r>
            <a:r>
              <a:rPr lang="en-US" sz="2400" dirty="0" err="1">
                <a:ln w="12700">
                  <a:solidFill>
                    <a:srgbClr val="0070C0"/>
                  </a:solidFill>
                  <a:prstDash val="solid"/>
                </a:ln>
                <a:solidFill>
                  <a:srgbClr val="0070C0"/>
                </a:solidFill>
              </a:rPr>
              <a:t>Informatika</a:t>
            </a:r>
            <a:r>
              <a:rPr lang="en-US" sz="2400" dirty="0">
                <a:ln w="12700">
                  <a:solidFill>
                    <a:sysClr val="windowText" lastClr="000000"/>
                  </a:solidFill>
                  <a:prstDash val="solid"/>
                </a:ln>
                <a:solidFill>
                  <a:sysClr val="windowText" lastClr="000000"/>
                </a:solidFill>
              </a:rPr>
              <a:t>, </a:t>
            </a:r>
            <a:r>
              <a:rPr lang="en-US" sz="2400" dirty="0" err="1">
                <a:ln w="12700">
                  <a:solidFill>
                    <a:sysClr val="windowText" lastClr="000000"/>
                  </a:solidFill>
                  <a:prstDash val="solid"/>
                </a:ln>
                <a:solidFill>
                  <a:sysClr val="windowText" lastClr="000000"/>
                </a:solidFill>
              </a:rPr>
              <a:t>Unv</a:t>
            </a:r>
            <a:r>
              <a:rPr lang="en-US" sz="2400" dirty="0">
                <a:ln w="12700">
                  <a:solidFill>
                    <a:sysClr val="windowText" lastClr="000000"/>
                  </a:solidFill>
                  <a:prstDash val="solid"/>
                </a:ln>
                <a:solidFill>
                  <a:sysClr val="windowText" lastClr="000000"/>
                </a:solidFill>
              </a:rPr>
              <a:t> </a:t>
            </a:r>
            <a:r>
              <a:rPr lang="en-US" sz="2400" dirty="0" err="1">
                <a:ln w="12700">
                  <a:solidFill>
                    <a:sysClr val="windowText" lastClr="000000"/>
                  </a:solidFill>
                  <a:prstDash val="solid"/>
                </a:ln>
                <a:solidFill>
                  <a:sysClr val="windowText" lastClr="000000"/>
                </a:solidFill>
              </a:rPr>
              <a:t>Krisnadwipayana</a:t>
            </a:r>
            <a:endParaRPr lang="en-US" sz="2400" dirty="0">
              <a:ln w="12700">
                <a:solidFill>
                  <a:sysClr val="windowText" lastClr="000000"/>
                </a:solidFill>
                <a:prstDash val="solid"/>
              </a:ln>
              <a:solidFill>
                <a:sysClr val="windowText" lastClr="000000"/>
              </a:solidFill>
            </a:endParaRPr>
          </a:p>
          <a:p>
            <a:r>
              <a:rPr lang="en-US" sz="2400" dirty="0">
                <a:ln w="12700">
                  <a:solidFill>
                    <a:srgbClr val="FFC000"/>
                  </a:solidFill>
                  <a:prstDash val="solid"/>
                </a:ln>
                <a:solidFill>
                  <a:srgbClr val="FFC000"/>
                </a:solidFill>
              </a:rPr>
              <a:t>iotcampus.net</a:t>
            </a:r>
          </a:p>
          <a:p>
            <a:r>
              <a:rPr lang="en-US" sz="2400" dirty="0">
                <a:ln w="12700">
                  <a:solidFill>
                    <a:srgbClr val="00B0F0"/>
                  </a:solidFill>
                  <a:prstDash val="solid"/>
                </a:ln>
                <a:solidFill>
                  <a:srgbClr val="00B0F0"/>
                </a:solidFill>
              </a:rPr>
              <a:t>FP2STI</a:t>
            </a:r>
          </a:p>
        </p:txBody>
      </p:sp>
      <p:sp>
        <p:nvSpPr>
          <p:cNvPr id="38" name="Rectangle 37"/>
          <p:cNvSpPr/>
          <p:nvPr/>
        </p:nvSpPr>
        <p:spPr>
          <a:xfrm rot="2007946">
            <a:off x="702372" y="721695"/>
            <a:ext cx="2055250" cy="2590800"/>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IMG_20161008_064938.jpg"/>
          <p:cNvPicPr>
            <a:picLocks noChangeAspect="1"/>
          </p:cNvPicPr>
          <p:nvPr/>
        </p:nvPicPr>
        <p:blipFill>
          <a:blip r:embed="rId7" cstate="print"/>
          <a:srcRect l="39718"/>
          <a:stretch>
            <a:fillRect/>
          </a:stretch>
        </p:blipFill>
        <p:spPr>
          <a:xfrm>
            <a:off x="685800" y="762000"/>
            <a:ext cx="2144359" cy="2667880"/>
          </a:xfrm>
          <a:prstGeom prst="rect">
            <a:avLst/>
          </a:prstGeom>
        </p:spPr>
      </p:pic>
      <p:sp>
        <p:nvSpPr>
          <p:cNvPr id="9" name="Rectangle 8"/>
          <p:cNvSpPr/>
          <p:nvPr/>
        </p:nvSpPr>
        <p:spPr>
          <a:xfrm>
            <a:off x="685800" y="762000"/>
            <a:ext cx="2133600" cy="2667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9144" y="219670"/>
            <a:ext cx="3376630" cy="923330"/>
          </a:xfrm>
          <a:prstGeom prst="rect">
            <a:avLst/>
          </a:prstGeom>
          <a:noFill/>
        </p:spPr>
        <p:txBody>
          <a:bodyPr wrap="none" lIns="91440" tIns="45720" rIns="91440" bIns="45720">
            <a:spAutoFit/>
          </a:bodyPr>
          <a:lstStyle/>
          <a:p>
            <a:pPr algn="ctr"/>
            <a:r>
              <a:rPr lang="en-US" sz="5400" b="1" cap="none" spc="0" dirty="0" err="1">
                <a:ln w="12700">
                  <a:solidFill>
                    <a:srgbClr val="00B050"/>
                  </a:solidFill>
                  <a:prstDash val="solid"/>
                </a:ln>
                <a:solidFill>
                  <a:srgbClr val="002060"/>
                </a:solidFill>
                <a:effectLst>
                  <a:outerShdw blurRad="41275" dist="20320" dir="1800000" algn="tl" rotWithShape="0">
                    <a:srgbClr val="000000">
                      <a:alpha val="40000"/>
                    </a:srgbClr>
                  </a:outerShdw>
                </a:effectLst>
              </a:rPr>
              <a:t>Produk</a:t>
            </a:r>
            <a:r>
              <a:rPr lang="en-US" sz="5400" b="1" cap="none" spc="0" dirty="0">
                <a:ln w="12700">
                  <a:solidFill>
                    <a:srgbClr val="00B050"/>
                  </a:solidFill>
                  <a:prstDash val="solid"/>
                </a:ln>
                <a:solidFill>
                  <a:srgbClr val="002060"/>
                </a:solidFill>
                <a:effectLst>
                  <a:outerShdw blurRad="41275" dist="20320" dir="1800000" algn="tl" rotWithShape="0">
                    <a:srgbClr val="000000">
                      <a:alpha val="40000"/>
                    </a:srgbClr>
                  </a:outerShdw>
                </a:effectLst>
              </a:rPr>
              <a:t> IOT</a:t>
            </a:r>
          </a:p>
        </p:txBody>
      </p:sp>
      <p:sp>
        <p:nvSpPr>
          <p:cNvPr id="7" name="Rectangle 6"/>
          <p:cNvSpPr/>
          <p:nvPr/>
        </p:nvSpPr>
        <p:spPr>
          <a:xfrm>
            <a:off x="4038600" y="2057400"/>
            <a:ext cx="4876800" cy="3785652"/>
          </a:xfrm>
          <a:prstGeom prst="rect">
            <a:avLst/>
          </a:prstGeom>
          <a:noFill/>
        </p:spPr>
        <p:txBody>
          <a:bodyPr wrap="square" lIns="91440" tIns="45720" rIns="91440" bIns="45720">
            <a:spAutoFit/>
          </a:bodyPr>
          <a:lstStyle/>
          <a:p>
            <a:r>
              <a:rPr lang="en-US" sz="2400" b="1" dirty="0" err="1"/>
              <a:t>Wemo</a:t>
            </a:r>
            <a:r>
              <a:rPr lang="en-US" sz="2400" b="1" dirty="0"/>
              <a:t>® Insight Smart Plug</a:t>
            </a:r>
          </a:p>
          <a:p>
            <a:pPr>
              <a:buFont typeface="Arial" pitchFamily="34" charset="0"/>
              <a:buChar char="•"/>
            </a:pPr>
            <a:r>
              <a:rPr lang="en-US" sz="2400" dirty="0"/>
              <a:t> Turn your lights and appliances on/off and monitor them from anywhere</a:t>
            </a:r>
          </a:p>
          <a:p>
            <a:pPr>
              <a:buFont typeface="Arial" pitchFamily="34" charset="0"/>
              <a:buChar char="•"/>
            </a:pPr>
            <a:r>
              <a:rPr lang="en-US" sz="2400" dirty="0"/>
              <a:t> Get insight into home energy usage</a:t>
            </a:r>
          </a:p>
          <a:p>
            <a:pPr>
              <a:buFont typeface="Arial" pitchFamily="34" charset="0"/>
              <a:buChar char="•"/>
            </a:pPr>
            <a:r>
              <a:rPr lang="en-US" sz="2400" dirty="0"/>
              <a:t> Create rules, schedules, and receive notifications</a:t>
            </a:r>
          </a:p>
          <a:p>
            <a:pPr>
              <a:buFont typeface="Arial" pitchFamily="34" charset="0"/>
              <a:buChar char="•"/>
            </a:pPr>
            <a:r>
              <a:rPr lang="en-US" sz="2400" dirty="0"/>
              <a:t> Easy to use, easy to install</a:t>
            </a:r>
          </a:p>
          <a:p>
            <a:pPr>
              <a:buFont typeface="Arial" pitchFamily="34" charset="0"/>
              <a:buChar char="•"/>
            </a:pPr>
            <a:r>
              <a:rPr lang="en-US" sz="2400" dirty="0"/>
              <a:t> Pair with Amazon </a:t>
            </a:r>
            <a:r>
              <a:rPr lang="en-US" sz="2400" dirty="0" err="1"/>
              <a:t>Alexa</a:t>
            </a:r>
            <a:r>
              <a:rPr lang="en-US" sz="2400" dirty="0"/>
              <a:t> or Google Home for hands-free voice control</a:t>
            </a:r>
          </a:p>
        </p:txBody>
      </p:sp>
      <p:sp>
        <p:nvSpPr>
          <p:cNvPr id="9" name="Rectangle 8"/>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0" name="Picture 9" descr="38869.jpg"/>
          <p:cNvPicPr>
            <a:picLocks noChangeAspect="1"/>
          </p:cNvPicPr>
          <p:nvPr/>
        </p:nvPicPr>
        <p:blipFill>
          <a:blip r:embed="rId2" cstate="print"/>
          <a:stretch>
            <a:fillRect/>
          </a:stretch>
        </p:blipFill>
        <p:spPr>
          <a:xfrm>
            <a:off x="457200" y="2209800"/>
            <a:ext cx="3352800" cy="3352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99144" y="219670"/>
            <a:ext cx="3376630" cy="923330"/>
          </a:xfrm>
          <a:prstGeom prst="rect">
            <a:avLst/>
          </a:prstGeom>
          <a:noFill/>
        </p:spPr>
        <p:txBody>
          <a:bodyPr wrap="none" lIns="91440" tIns="45720" rIns="91440" bIns="45720">
            <a:spAutoFit/>
          </a:bodyPr>
          <a:lstStyle/>
          <a:p>
            <a:pPr algn="ctr"/>
            <a:r>
              <a:rPr lang="en-US" sz="5400" b="1" cap="none" spc="0" dirty="0" err="1">
                <a:ln w="12700">
                  <a:solidFill>
                    <a:srgbClr val="00B050"/>
                  </a:solidFill>
                  <a:prstDash val="solid"/>
                </a:ln>
                <a:solidFill>
                  <a:srgbClr val="002060"/>
                </a:solidFill>
                <a:effectLst>
                  <a:outerShdw blurRad="41275" dist="20320" dir="1800000" algn="tl" rotWithShape="0">
                    <a:srgbClr val="000000">
                      <a:alpha val="40000"/>
                    </a:srgbClr>
                  </a:outerShdw>
                </a:effectLst>
              </a:rPr>
              <a:t>Produk</a:t>
            </a:r>
            <a:r>
              <a:rPr lang="en-US" sz="5400" b="1" cap="none" spc="0" dirty="0">
                <a:ln w="12700">
                  <a:solidFill>
                    <a:srgbClr val="00B050"/>
                  </a:solidFill>
                  <a:prstDash val="solid"/>
                </a:ln>
                <a:solidFill>
                  <a:srgbClr val="002060"/>
                </a:solidFill>
                <a:effectLst>
                  <a:outerShdw blurRad="41275" dist="20320" dir="1800000" algn="tl" rotWithShape="0">
                    <a:srgbClr val="000000">
                      <a:alpha val="40000"/>
                    </a:srgbClr>
                  </a:outerShdw>
                </a:effectLst>
              </a:rPr>
              <a:t> IOT</a:t>
            </a:r>
          </a:p>
        </p:txBody>
      </p:sp>
      <p:sp>
        <p:nvSpPr>
          <p:cNvPr id="7" name="Rectangle 6"/>
          <p:cNvSpPr/>
          <p:nvPr/>
        </p:nvSpPr>
        <p:spPr>
          <a:xfrm>
            <a:off x="5257800" y="2057400"/>
            <a:ext cx="3429000" cy="2308324"/>
          </a:xfrm>
          <a:prstGeom prst="rect">
            <a:avLst/>
          </a:prstGeom>
          <a:noFill/>
        </p:spPr>
        <p:txBody>
          <a:bodyPr wrap="square" lIns="91440" tIns="45720" rIns="91440" bIns="45720">
            <a:spAutoFit/>
          </a:bodyPr>
          <a:lstStyle/>
          <a:p>
            <a:pPr algn="just"/>
            <a:r>
              <a:rPr lang="en-US" sz="2400" dirty="0"/>
              <a:t>Tank Utility </a:t>
            </a:r>
            <a:r>
              <a:rPr lang="en-US" sz="2400" dirty="0" err="1"/>
              <a:t>berfungsi</a:t>
            </a:r>
            <a:r>
              <a:rPr lang="en-US" sz="2400" dirty="0"/>
              <a:t> </a:t>
            </a:r>
            <a:r>
              <a:rPr lang="en-US" sz="2400" dirty="0" err="1"/>
              <a:t>untuk</a:t>
            </a:r>
            <a:r>
              <a:rPr lang="en-US" sz="2400" dirty="0"/>
              <a:t> </a:t>
            </a:r>
            <a:r>
              <a:rPr lang="en-US" sz="2400" dirty="0" err="1"/>
              <a:t>memonitoring</a:t>
            </a:r>
            <a:r>
              <a:rPr lang="en-US" sz="2400" dirty="0"/>
              <a:t> </a:t>
            </a:r>
            <a:r>
              <a:rPr lang="en-US" sz="2400" dirty="0" err="1"/>
              <a:t>secara</a:t>
            </a:r>
            <a:r>
              <a:rPr lang="en-US" sz="2400" dirty="0"/>
              <a:t> </a:t>
            </a:r>
            <a:r>
              <a:rPr lang="en-US" sz="2400" dirty="0" err="1"/>
              <a:t>realtime</a:t>
            </a:r>
            <a:r>
              <a:rPr lang="en-US" sz="2400" dirty="0"/>
              <a:t> </a:t>
            </a:r>
            <a:r>
              <a:rPr lang="en-US" sz="2400" dirty="0" err="1"/>
              <a:t>tangki</a:t>
            </a:r>
            <a:r>
              <a:rPr lang="en-US" sz="2400" dirty="0"/>
              <a:t> </a:t>
            </a:r>
            <a:r>
              <a:rPr lang="en-US" sz="2400" dirty="0" err="1"/>
              <a:t>penyimpanan</a:t>
            </a:r>
            <a:r>
              <a:rPr lang="en-US" sz="2400" dirty="0"/>
              <a:t> yang </a:t>
            </a:r>
            <a:r>
              <a:rPr lang="en-US" sz="2400" dirty="0" err="1"/>
              <a:t>telah</a:t>
            </a:r>
            <a:r>
              <a:rPr lang="en-US" sz="2400" dirty="0"/>
              <a:t> </a:t>
            </a:r>
            <a:r>
              <a:rPr lang="en-US" sz="2400" dirty="0" err="1"/>
              <a:t>terpasang</a:t>
            </a:r>
            <a:r>
              <a:rPr lang="en-US" sz="2400" dirty="0"/>
              <a:t> </a:t>
            </a:r>
            <a:r>
              <a:rPr lang="en-US" sz="2400" dirty="0" err="1"/>
              <a:t>pada</a:t>
            </a:r>
            <a:r>
              <a:rPr lang="en-US" sz="2400" dirty="0"/>
              <a:t> </a:t>
            </a:r>
            <a:r>
              <a:rPr lang="en-US" sz="2400" dirty="0" err="1"/>
              <a:t>alat</a:t>
            </a:r>
            <a:r>
              <a:rPr lang="en-US" sz="2400" dirty="0"/>
              <a:t> </a:t>
            </a:r>
            <a:r>
              <a:rPr lang="en-US" sz="2400" dirty="0" err="1"/>
              <a:t>tersebut</a:t>
            </a:r>
            <a:r>
              <a:rPr lang="en-US" sz="2400" dirty="0"/>
              <a:t>.</a:t>
            </a:r>
            <a:endParaRPr lang="en-US" sz="2400" b="1" dirty="0">
              <a:solidFill>
                <a:schemeClr val="tx2"/>
              </a:solidFill>
              <a:latin typeface="Times New Roman" pitchFamily="18" charset="0"/>
              <a:cs typeface="Times New Roman" pitchFamily="18" charset="0"/>
            </a:endParaRPr>
          </a:p>
        </p:txBody>
      </p:sp>
      <p:pic>
        <p:nvPicPr>
          <p:cNvPr id="8" name="Picture 7" descr="tu-device.png"/>
          <p:cNvPicPr>
            <a:picLocks noChangeAspect="1"/>
          </p:cNvPicPr>
          <p:nvPr/>
        </p:nvPicPr>
        <p:blipFill>
          <a:blip r:embed="rId2" cstate="print"/>
          <a:stretch>
            <a:fillRect/>
          </a:stretch>
        </p:blipFill>
        <p:spPr>
          <a:xfrm>
            <a:off x="762000" y="1524000"/>
            <a:ext cx="4025456" cy="4305300"/>
          </a:xfrm>
          <a:prstGeom prst="rect">
            <a:avLst/>
          </a:prstGeom>
        </p:spPr>
      </p:pic>
      <p:sp>
        <p:nvSpPr>
          <p:cNvPr id="9" name="Rectangle 8"/>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8" name="Picture 7" descr="question-mark.jpg"/>
          <p:cNvPicPr>
            <a:picLocks noChangeAspect="1"/>
          </p:cNvPicPr>
          <p:nvPr/>
        </p:nvPicPr>
        <p:blipFill>
          <a:blip r:embed="rId3" cstate="print"/>
          <a:stretch>
            <a:fillRect/>
          </a:stretch>
        </p:blipFill>
        <p:spPr>
          <a:xfrm>
            <a:off x="1066800" y="2590800"/>
            <a:ext cx="3810000" cy="3810000"/>
          </a:xfrm>
          <a:prstGeom prst="rect">
            <a:avLst/>
          </a:prstGeom>
        </p:spPr>
      </p:pic>
      <p:sp>
        <p:nvSpPr>
          <p:cNvPr id="9" name="Rounded Rectangular Callout 8"/>
          <p:cNvSpPr/>
          <p:nvPr/>
        </p:nvSpPr>
        <p:spPr>
          <a:xfrm>
            <a:off x="4114800" y="1295400"/>
            <a:ext cx="3657600" cy="2667000"/>
          </a:xfrm>
          <a:prstGeom prst="wedgeRoundRectCallout">
            <a:avLst>
              <a:gd name="adj1" fmla="val -46537"/>
              <a:gd name="adj2" fmla="val 673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bangjii\0.prop\IoT-cloud.jpg"/>
          <p:cNvPicPr>
            <a:picLocks noChangeAspect="1" noChangeArrowheads="1"/>
          </p:cNvPicPr>
          <p:nvPr/>
        </p:nvPicPr>
        <p:blipFill>
          <a:blip r:embed="rId4" cstate="print"/>
          <a:srcRect l="7723"/>
          <a:stretch>
            <a:fillRect/>
          </a:stretch>
        </p:blipFill>
        <p:spPr bwMode="auto">
          <a:xfrm>
            <a:off x="4351320" y="1665576"/>
            <a:ext cx="1820880" cy="1407249"/>
          </a:xfrm>
          <a:prstGeom prst="rect">
            <a:avLst/>
          </a:prstGeom>
          <a:noFill/>
        </p:spPr>
      </p:pic>
      <p:sp>
        <p:nvSpPr>
          <p:cNvPr id="11" name="Rectangle 10"/>
          <p:cNvSpPr/>
          <p:nvPr/>
        </p:nvSpPr>
        <p:spPr>
          <a:xfrm>
            <a:off x="4267200" y="2844225"/>
            <a:ext cx="3147015" cy="584775"/>
          </a:xfrm>
          <a:prstGeom prst="rect">
            <a:avLst/>
          </a:prstGeom>
          <a:noFill/>
        </p:spPr>
        <p:txBody>
          <a:bodyPr wrap="none" lIns="91440" tIns="45720" rIns="91440" bIns="45720">
            <a:spAutoFit/>
          </a:bodyPr>
          <a:lstStyle/>
          <a:p>
            <a:r>
              <a:rPr lang="en-US" sz="3200" b="1" dirty="0" err="1">
                <a:latin typeface="Comic Sans MS" pitchFamily="66" charset="0"/>
              </a:rPr>
              <a:t>Perangkat</a:t>
            </a:r>
            <a:r>
              <a:rPr lang="en-US" sz="3200" b="1" dirty="0">
                <a:latin typeface="Comic Sans MS" pitchFamily="66" charset="0"/>
              </a:rPr>
              <a:t> IOT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7" name="Rectangle 6"/>
          <p:cNvSpPr/>
          <p:nvPr/>
        </p:nvSpPr>
        <p:spPr>
          <a:xfrm>
            <a:off x="152400" y="1524000"/>
            <a:ext cx="2079415" cy="646331"/>
          </a:xfrm>
          <a:prstGeom prst="rect">
            <a:avLst/>
          </a:prstGeom>
          <a:noFill/>
        </p:spPr>
        <p:txBody>
          <a:bodyPr wrap="none" lIns="91440" tIns="45720" rIns="91440" bIns="45720">
            <a:spAutoFit/>
          </a:bodyPr>
          <a:lstStyle/>
          <a:p>
            <a:pPr algn="ctr"/>
            <a:r>
              <a:rPr lang="en-US" sz="3600" b="1" dirty="0">
                <a:solidFill>
                  <a:srgbClr val="FF0000"/>
                </a:solidFill>
                <a:latin typeface="Calibri" pitchFamily="34" charset="0"/>
              </a:rPr>
              <a:t>1.SENSOR</a:t>
            </a:r>
            <a:endParaRPr lang="en-US" sz="5400" b="1" dirty="0">
              <a:solidFill>
                <a:srgbClr val="FF0000"/>
              </a:solidFill>
              <a:latin typeface="Calibri" pitchFamily="34" charset="0"/>
            </a:endParaRPr>
          </a:p>
        </p:txBody>
      </p:sp>
      <p:pic>
        <p:nvPicPr>
          <p:cNvPr id="8" name="Picture 7" descr="707cc57b-02f0-8189-5420-d96fccb486b1.jpg"/>
          <p:cNvPicPr>
            <a:picLocks noChangeAspect="1"/>
          </p:cNvPicPr>
          <p:nvPr/>
        </p:nvPicPr>
        <p:blipFill>
          <a:blip r:embed="rId3" cstate="print"/>
          <a:stretch>
            <a:fillRect/>
          </a:stretch>
        </p:blipFill>
        <p:spPr>
          <a:xfrm>
            <a:off x="825500" y="4102100"/>
            <a:ext cx="1612900" cy="1612900"/>
          </a:xfrm>
          <a:prstGeom prst="rect">
            <a:avLst/>
          </a:prstGeom>
        </p:spPr>
      </p:pic>
      <p:pic>
        <p:nvPicPr>
          <p:cNvPr id="10" name="Picture 9" descr="mq2-600x600.jpg"/>
          <p:cNvPicPr>
            <a:picLocks noChangeAspect="1"/>
          </p:cNvPicPr>
          <p:nvPr/>
        </p:nvPicPr>
        <p:blipFill>
          <a:blip r:embed="rId4" cstate="print"/>
          <a:stretch>
            <a:fillRect/>
          </a:stretch>
        </p:blipFill>
        <p:spPr>
          <a:xfrm flipH="1">
            <a:off x="2819400" y="2667000"/>
            <a:ext cx="1452600" cy="1452600"/>
          </a:xfrm>
          <a:prstGeom prst="rect">
            <a:avLst/>
          </a:prstGeom>
        </p:spPr>
      </p:pic>
      <p:pic>
        <p:nvPicPr>
          <p:cNvPr id="11" name="Picture 10" descr="PIR_Sensor_thumb_7m2f9j13.jpg"/>
          <p:cNvPicPr>
            <a:picLocks noChangeAspect="1"/>
          </p:cNvPicPr>
          <p:nvPr/>
        </p:nvPicPr>
        <p:blipFill>
          <a:blip r:embed="rId5" cstate="print"/>
          <a:stretch>
            <a:fillRect/>
          </a:stretch>
        </p:blipFill>
        <p:spPr>
          <a:xfrm>
            <a:off x="838200" y="2590800"/>
            <a:ext cx="1469175" cy="1469175"/>
          </a:xfrm>
          <a:prstGeom prst="rect">
            <a:avLst/>
          </a:prstGeom>
        </p:spPr>
      </p:pic>
      <p:pic>
        <p:nvPicPr>
          <p:cNvPr id="9" name="Picture 8" descr="Digital-Output-Module-Dht11-Temperature-and-Humidity-Sensor.jpg"/>
          <p:cNvPicPr>
            <a:picLocks noChangeAspect="1"/>
          </p:cNvPicPr>
          <p:nvPr/>
        </p:nvPicPr>
        <p:blipFill>
          <a:blip r:embed="rId6" cstate="print"/>
          <a:srcRect l="28889" t="12222" r="28889" b="11111"/>
          <a:stretch>
            <a:fillRect/>
          </a:stretch>
        </p:blipFill>
        <p:spPr>
          <a:xfrm>
            <a:off x="2819400" y="4267200"/>
            <a:ext cx="671444" cy="1219200"/>
          </a:xfrm>
          <a:prstGeom prst="rect">
            <a:avLst/>
          </a:prstGeom>
        </p:spPr>
      </p:pic>
      <p:pic>
        <p:nvPicPr>
          <p:cNvPr id="13" name="Picture 12" descr="94db0a4e-61fa-4dc6-9533-83a7d301a016.JPG"/>
          <p:cNvPicPr>
            <a:picLocks noChangeAspect="1"/>
          </p:cNvPicPr>
          <p:nvPr/>
        </p:nvPicPr>
        <p:blipFill>
          <a:blip r:embed="rId7" cstate="print"/>
          <a:stretch>
            <a:fillRect/>
          </a:stretch>
        </p:blipFill>
        <p:spPr>
          <a:xfrm>
            <a:off x="3505200" y="4953000"/>
            <a:ext cx="1676400" cy="1676400"/>
          </a:xfrm>
          <a:prstGeom prst="rect">
            <a:avLst/>
          </a:prstGeom>
        </p:spPr>
      </p:pic>
      <p:pic>
        <p:nvPicPr>
          <p:cNvPr id="14" name="Picture 13" descr="921178_1705851b-01fa-4dd8-9d43-da4bfcc20e08.jpg"/>
          <p:cNvPicPr>
            <a:picLocks noChangeAspect="1"/>
          </p:cNvPicPr>
          <p:nvPr/>
        </p:nvPicPr>
        <p:blipFill>
          <a:blip r:embed="rId8" cstate="print"/>
          <a:srcRect l="13346" r="7718"/>
          <a:stretch>
            <a:fillRect/>
          </a:stretch>
        </p:blipFill>
        <p:spPr>
          <a:xfrm>
            <a:off x="4572000" y="1600200"/>
            <a:ext cx="1982420" cy="1883549"/>
          </a:xfrm>
          <a:prstGeom prst="rect">
            <a:avLst/>
          </a:prstGeom>
        </p:spPr>
      </p:pic>
      <p:pic>
        <p:nvPicPr>
          <p:cNvPr id="15" name="Picture 14" descr="2827708_307f76f8-a506-11e3-ba30-2b9e4908a8c2.jpg"/>
          <p:cNvPicPr>
            <a:picLocks noChangeAspect="1"/>
          </p:cNvPicPr>
          <p:nvPr/>
        </p:nvPicPr>
        <p:blipFill>
          <a:blip r:embed="rId9" cstate="print"/>
          <a:srcRect l="14100" t="25728" r="16133" b="20784"/>
          <a:stretch>
            <a:fillRect/>
          </a:stretch>
        </p:blipFill>
        <p:spPr>
          <a:xfrm flipH="1">
            <a:off x="4071730" y="3810000"/>
            <a:ext cx="1490870" cy="1143000"/>
          </a:xfrm>
          <a:prstGeom prst="rect">
            <a:avLst/>
          </a:prstGeom>
        </p:spPr>
      </p:pic>
      <p:sp>
        <p:nvSpPr>
          <p:cNvPr id="16" name="Rectangle 15"/>
          <p:cNvSpPr/>
          <p:nvPr/>
        </p:nvSpPr>
        <p:spPr>
          <a:xfrm>
            <a:off x="2096424" y="219670"/>
            <a:ext cx="4782078"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Perangkat</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Keras</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8" name="Picture 7" descr="5228fb7a757b7fb7568b456d.png"/>
          <p:cNvPicPr>
            <a:picLocks noChangeAspect="1"/>
          </p:cNvPicPr>
          <p:nvPr/>
        </p:nvPicPr>
        <p:blipFill>
          <a:blip r:embed="rId3" cstate="print"/>
          <a:stretch>
            <a:fillRect/>
          </a:stretch>
        </p:blipFill>
        <p:spPr>
          <a:xfrm>
            <a:off x="304800" y="2514600"/>
            <a:ext cx="2867741" cy="2133599"/>
          </a:xfrm>
          <a:prstGeom prst="rect">
            <a:avLst/>
          </a:prstGeom>
        </p:spPr>
      </p:pic>
      <p:pic>
        <p:nvPicPr>
          <p:cNvPr id="9" name="Picture 8" descr="F8111284-01.jpg"/>
          <p:cNvPicPr>
            <a:picLocks noChangeAspect="1"/>
          </p:cNvPicPr>
          <p:nvPr/>
        </p:nvPicPr>
        <p:blipFill>
          <a:blip r:embed="rId4" cstate="print"/>
          <a:stretch>
            <a:fillRect/>
          </a:stretch>
        </p:blipFill>
        <p:spPr>
          <a:xfrm>
            <a:off x="3200400" y="2514600"/>
            <a:ext cx="2741030" cy="1821180"/>
          </a:xfrm>
          <a:prstGeom prst="rect">
            <a:avLst/>
          </a:prstGeom>
        </p:spPr>
      </p:pic>
      <p:pic>
        <p:nvPicPr>
          <p:cNvPr id="10" name="Picture 9" descr="F1252411-01.jpg"/>
          <p:cNvPicPr>
            <a:picLocks noChangeAspect="1"/>
          </p:cNvPicPr>
          <p:nvPr/>
        </p:nvPicPr>
        <p:blipFill>
          <a:blip r:embed="rId5" cstate="print"/>
          <a:stretch>
            <a:fillRect/>
          </a:stretch>
        </p:blipFill>
        <p:spPr>
          <a:xfrm rot="1990641">
            <a:off x="2861772" y="4041460"/>
            <a:ext cx="2168903" cy="1636447"/>
          </a:xfrm>
          <a:prstGeom prst="rect">
            <a:avLst/>
          </a:prstGeom>
        </p:spPr>
      </p:pic>
      <p:pic>
        <p:nvPicPr>
          <p:cNvPr id="11" name="Picture 10" descr="81U4jvpGnYL._SL1500_.jpg"/>
          <p:cNvPicPr>
            <a:picLocks noChangeAspect="1"/>
          </p:cNvPicPr>
          <p:nvPr/>
        </p:nvPicPr>
        <p:blipFill>
          <a:blip r:embed="rId6" cstate="print"/>
          <a:stretch>
            <a:fillRect/>
          </a:stretch>
        </p:blipFill>
        <p:spPr>
          <a:xfrm>
            <a:off x="685800" y="4953000"/>
            <a:ext cx="2077045" cy="1014983"/>
          </a:xfrm>
          <a:prstGeom prst="rect">
            <a:avLst/>
          </a:prstGeom>
        </p:spPr>
      </p:pic>
      <p:sp>
        <p:nvSpPr>
          <p:cNvPr id="13" name="Rectangle 12"/>
          <p:cNvSpPr/>
          <p:nvPr/>
        </p:nvSpPr>
        <p:spPr>
          <a:xfrm>
            <a:off x="152400" y="1524000"/>
            <a:ext cx="3713324" cy="646331"/>
          </a:xfrm>
          <a:prstGeom prst="rect">
            <a:avLst/>
          </a:prstGeom>
          <a:noFill/>
        </p:spPr>
        <p:txBody>
          <a:bodyPr wrap="none" lIns="91440" tIns="45720" rIns="91440" bIns="45720">
            <a:spAutoFit/>
          </a:bodyPr>
          <a:lstStyle/>
          <a:p>
            <a:pPr algn="ctr"/>
            <a:r>
              <a:rPr lang="en-US" sz="3600" b="1" dirty="0">
                <a:solidFill>
                  <a:srgbClr val="FF0000"/>
                </a:solidFill>
                <a:latin typeface="Calibri" pitchFamily="34" charset="0"/>
              </a:rPr>
              <a:t>2.Board Controller</a:t>
            </a:r>
            <a:endParaRPr lang="en-US" sz="5400" b="1" dirty="0">
              <a:solidFill>
                <a:srgbClr val="FF0000"/>
              </a:solidFill>
              <a:latin typeface="Calibri" pitchFamily="34" charset="0"/>
            </a:endParaRPr>
          </a:p>
        </p:txBody>
      </p:sp>
      <p:sp>
        <p:nvSpPr>
          <p:cNvPr id="14" name="Rectangle 13"/>
          <p:cNvSpPr/>
          <p:nvPr/>
        </p:nvSpPr>
        <p:spPr>
          <a:xfrm>
            <a:off x="2096424" y="219670"/>
            <a:ext cx="4782078"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Perangkat</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Keras</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8" name="Picture 7" descr="kit_bluetooth_hc05.jpg"/>
          <p:cNvPicPr>
            <a:picLocks noChangeAspect="1"/>
          </p:cNvPicPr>
          <p:nvPr/>
        </p:nvPicPr>
        <p:blipFill>
          <a:blip r:embed="rId3" cstate="print"/>
          <a:srcRect l="21484" r="19922"/>
          <a:stretch>
            <a:fillRect/>
          </a:stretch>
        </p:blipFill>
        <p:spPr>
          <a:xfrm>
            <a:off x="909637" y="2362200"/>
            <a:ext cx="1071563" cy="1371600"/>
          </a:xfrm>
          <a:prstGeom prst="rect">
            <a:avLst/>
          </a:prstGeom>
        </p:spPr>
      </p:pic>
      <p:pic>
        <p:nvPicPr>
          <p:cNvPr id="13" name="Picture 12" descr="ESP8266_module.jpg"/>
          <p:cNvPicPr>
            <a:picLocks noChangeAspect="1"/>
          </p:cNvPicPr>
          <p:nvPr/>
        </p:nvPicPr>
        <p:blipFill>
          <a:blip r:embed="rId4" cstate="print"/>
          <a:srcRect l="20000" t="14706" r="28000" b="12941"/>
          <a:stretch>
            <a:fillRect/>
          </a:stretch>
        </p:blipFill>
        <p:spPr>
          <a:xfrm>
            <a:off x="381000" y="4343400"/>
            <a:ext cx="1256371" cy="990600"/>
          </a:xfrm>
          <a:prstGeom prst="rect">
            <a:avLst/>
          </a:prstGeom>
        </p:spPr>
      </p:pic>
      <p:pic>
        <p:nvPicPr>
          <p:cNvPr id="14" name="Picture 13" descr="SX1278LoRa Module 433M 10KM-1000x750.JPG"/>
          <p:cNvPicPr>
            <a:picLocks noChangeAspect="1"/>
          </p:cNvPicPr>
          <p:nvPr/>
        </p:nvPicPr>
        <p:blipFill>
          <a:blip r:embed="rId5" cstate="print"/>
          <a:stretch>
            <a:fillRect/>
          </a:stretch>
        </p:blipFill>
        <p:spPr>
          <a:xfrm>
            <a:off x="3530600" y="4724400"/>
            <a:ext cx="1727200" cy="1295400"/>
          </a:xfrm>
          <a:prstGeom prst="rect">
            <a:avLst/>
          </a:prstGeom>
        </p:spPr>
      </p:pic>
      <p:pic>
        <p:nvPicPr>
          <p:cNvPr id="10" name="Picture 9" descr="A000072-Arduino-Eth-Shield-2tri.jpg"/>
          <p:cNvPicPr>
            <a:picLocks noChangeAspect="1"/>
          </p:cNvPicPr>
          <p:nvPr/>
        </p:nvPicPr>
        <p:blipFill>
          <a:blip r:embed="rId6" cstate="print"/>
          <a:stretch>
            <a:fillRect/>
          </a:stretch>
        </p:blipFill>
        <p:spPr>
          <a:xfrm>
            <a:off x="2209800" y="2690850"/>
            <a:ext cx="2609800" cy="1957350"/>
          </a:xfrm>
          <a:prstGeom prst="rect">
            <a:avLst/>
          </a:prstGeom>
        </p:spPr>
      </p:pic>
      <p:pic>
        <p:nvPicPr>
          <p:cNvPr id="11" name="Picture 10" descr="AD247-2.jpg"/>
          <p:cNvPicPr>
            <a:picLocks noChangeAspect="1"/>
          </p:cNvPicPr>
          <p:nvPr/>
        </p:nvPicPr>
        <p:blipFill>
          <a:blip r:embed="rId7" cstate="print"/>
          <a:stretch>
            <a:fillRect/>
          </a:stretch>
        </p:blipFill>
        <p:spPr>
          <a:xfrm>
            <a:off x="1981200" y="4919700"/>
            <a:ext cx="1100100" cy="1100100"/>
          </a:xfrm>
          <a:prstGeom prst="rect">
            <a:avLst/>
          </a:prstGeom>
        </p:spPr>
      </p:pic>
      <p:pic>
        <p:nvPicPr>
          <p:cNvPr id="15" name="Picture 14" descr="jual-modul-wireless-jarak-jauh-nrf24l01-800x800.jpg"/>
          <p:cNvPicPr>
            <a:picLocks noChangeAspect="1"/>
          </p:cNvPicPr>
          <p:nvPr/>
        </p:nvPicPr>
        <p:blipFill>
          <a:blip r:embed="rId8" cstate="print"/>
          <a:srcRect l="10000" t="21111" r="10000" b="23333"/>
          <a:stretch>
            <a:fillRect/>
          </a:stretch>
        </p:blipFill>
        <p:spPr>
          <a:xfrm rot="5400000">
            <a:off x="4968917" y="2862750"/>
            <a:ext cx="1780032" cy="1236133"/>
          </a:xfrm>
          <a:prstGeom prst="rect">
            <a:avLst/>
          </a:prstGeom>
        </p:spPr>
      </p:pic>
      <p:sp>
        <p:nvSpPr>
          <p:cNvPr id="16" name="Rectangle 15"/>
          <p:cNvSpPr/>
          <p:nvPr/>
        </p:nvSpPr>
        <p:spPr>
          <a:xfrm>
            <a:off x="175677" y="1524000"/>
            <a:ext cx="2032865" cy="646331"/>
          </a:xfrm>
          <a:prstGeom prst="rect">
            <a:avLst/>
          </a:prstGeom>
          <a:noFill/>
        </p:spPr>
        <p:txBody>
          <a:bodyPr wrap="none" lIns="91440" tIns="45720" rIns="91440" bIns="45720">
            <a:spAutoFit/>
          </a:bodyPr>
          <a:lstStyle/>
          <a:p>
            <a:pPr algn="ctr"/>
            <a:r>
              <a:rPr lang="en-US" sz="3600" b="1" dirty="0">
                <a:solidFill>
                  <a:srgbClr val="FF0000"/>
                </a:solidFill>
                <a:latin typeface="Calibri" pitchFamily="34" charset="0"/>
              </a:rPr>
              <a:t>3.Koneksi</a:t>
            </a:r>
            <a:endParaRPr lang="en-US" sz="5400" b="1" dirty="0">
              <a:solidFill>
                <a:srgbClr val="FF0000"/>
              </a:solidFill>
              <a:latin typeface="Calibri" pitchFamily="34" charset="0"/>
            </a:endParaRPr>
          </a:p>
        </p:txBody>
      </p:sp>
      <p:sp>
        <p:nvSpPr>
          <p:cNvPr id="17" name="Rectangle 16"/>
          <p:cNvSpPr/>
          <p:nvPr/>
        </p:nvSpPr>
        <p:spPr>
          <a:xfrm>
            <a:off x="2096424" y="219670"/>
            <a:ext cx="4782078"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Perangkat</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Keras</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7" name="Rectangle 16"/>
          <p:cNvSpPr/>
          <p:nvPr/>
        </p:nvSpPr>
        <p:spPr>
          <a:xfrm>
            <a:off x="2022462" y="219670"/>
            <a:ext cx="4930004"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Perangkat</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Lunak</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pic>
        <p:nvPicPr>
          <p:cNvPr id="20" name="Picture 19" descr="98b6bba1667ed60b7fa48b8e91b17cc4-netbook-notebook-laptop-screen-illustration-by-vexels.png"/>
          <p:cNvPicPr>
            <a:picLocks noChangeAspect="1"/>
          </p:cNvPicPr>
          <p:nvPr/>
        </p:nvPicPr>
        <p:blipFill>
          <a:blip r:embed="rId3" cstate="print"/>
          <a:stretch>
            <a:fillRect/>
          </a:stretch>
        </p:blipFill>
        <p:spPr>
          <a:xfrm>
            <a:off x="381000" y="3733800"/>
            <a:ext cx="3124200" cy="3124200"/>
          </a:xfrm>
          <a:prstGeom prst="rect">
            <a:avLst/>
          </a:prstGeom>
        </p:spPr>
      </p:pic>
      <p:pic>
        <p:nvPicPr>
          <p:cNvPr id="21" name="Picture 20" descr="580b57fbd9996e24bc43bf87.png"/>
          <p:cNvPicPr>
            <a:picLocks noChangeAspect="1"/>
          </p:cNvPicPr>
          <p:nvPr/>
        </p:nvPicPr>
        <p:blipFill>
          <a:blip r:embed="rId4" cstate="print"/>
          <a:stretch>
            <a:fillRect/>
          </a:stretch>
        </p:blipFill>
        <p:spPr>
          <a:xfrm>
            <a:off x="3200400" y="4953000"/>
            <a:ext cx="1140600" cy="1140600"/>
          </a:xfrm>
          <a:prstGeom prst="rect">
            <a:avLst/>
          </a:prstGeom>
        </p:spPr>
      </p:pic>
      <p:pic>
        <p:nvPicPr>
          <p:cNvPr id="22" name="Picture 21" descr="108-1087036_server-web-server-icon-png.png.jpg"/>
          <p:cNvPicPr>
            <a:picLocks noChangeAspect="1"/>
          </p:cNvPicPr>
          <p:nvPr/>
        </p:nvPicPr>
        <p:blipFill>
          <a:blip r:embed="rId5" cstate="print"/>
          <a:stretch>
            <a:fillRect/>
          </a:stretch>
        </p:blipFill>
        <p:spPr>
          <a:xfrm>
            <a:off x="228600" y="1524000"/>
            <a:ext cx="1841612" cy="2286000"/>
          </a:xfrm>
          <a:prstGeom prst="rect">
            <a:avLst/>
          </a:prstGeom>
        </p:spPr>
      </p:pic>
      <p:pic>
        <p:nvPicPr>
          <p:cNvPr id="12" name="Picture 2" descr="D:\bangjii\0.prop\IoT-cloud.jpg"/>
          <p:cNvPicPr>
            <a:picLocks noChangeAspect="1" noChangeArrowheads="1"/>
          </p:cNvPicPr>
          <p:nvPr/>
        </p:nvPicPr>
        <p:blipFill>
          <a:blip r:embed="rId6" cstate="print"/>
          <a:srcRect l="7710" r="8390" b="17647"/>
          <a:stretch>
            <a:fillRect/>
          </a:stretch>
        </p:blipFill>
        <p:spPr bwMode="auto">
          <a:xfrm>
            <a:off x="1676400" y="1219200"/>
            <a:ext cx="1524000" cy="1066800"/>
          </a:xfrm>
          <a:prstGeom prst="rect">
            <a:avLst/>
          </a:prstGeom>
          <a:noFill/>
        </p:spPr>
      </p:pic>
      <p:sp>
        <p:nvSpPr>
          <p:cNvPr id="18" name="Rectangle 17"/>
          <p:cNvSpPr/>
          <p:nvPr/>
        </p:nvSpPr>
        <p:spPr>
          <a:xfrm>
            <a:off x="1981200" y="2286000"/>
            <a:ext cx="1277721" cy="1077218"/>
          </a:xfrm>
          <a:prstGeom prst="rect">
            <a:avLst/>
          </a:prstGeom>
          <a:noFill/>
        </p:spPr>
        <p:txBody>
          <a:bodyPr wrap="none" lIns="91440" tIns="45720" rIns="91440" bIns="45720">
            <a:spAutoFit/>
          </a:bodyPr>
          <a:lstStyle/>
          <a:p>
            <a:r>
              <a:rPr lang="en-US" sz="3200" b="1" cap="none" spc="0" dirty="0">
                <a:ln w="12700">
                  <a:solidFill>
                    <a:schemeClr val="tx1"/>
                  </a:solidFill>
                  <a:prstDash val="solid"/>
                </a:ln>
                <a:effectLst>
                  <a:outerShdw blurRad="41275" dist="20320" dir="1800000" algn="tl" rotWithShape="0">
                    <a:srgbClr val="000000">
                      <a:alpha val="40000"/>
                    </a:srgbClr>
                  </a:outerShdw>
                </a:effectLst>
              </a:rPr>
              <a:t>Server</a:t>
            </a:r>
          </a:p>
          <a:p>
            <a:r>
              <a:rPr lang="en-US" sz="3200" b="1" cap="none" spc="0" dirty="0">
                <a:ln w="12700">
                  <a:solidFill>
                    <a:schemeClr val="tx1"/>
                  </a:solidFill>
                  <a:prstDash val="solid"/>
                </a:ln>
                <a:effectLst>
                  <a:outerShdw blurRad="41275" dist="20320" dir="1800000" algn="tl" rotWithShape="0">
                    <a:srgbClr val="000000">
                      <a:alpha val="40000"/>
                    </a:srgbClr>
                  </a:outerShdw>
                </a:effectLst>
              </a:rPr>
              <a:t>Cloud</a:t>
            </a:r>
          </a:p>
        </p:txBody>
      </p:sp>
      <p:sp>
        <p:nvSpPr>
          <p:cNvPr id="23" name="Rectangle 22"/>
          <p:cNvSpPr/>
          <p:nvPr/>
        </p:nvSpPr>
        <p:spPr>
          <a:xfrm>
            <a:off x="762000" y="3886200"/>
            <a:ext cx="2112117" cy="584775"/>
          </a:xfrm>
          <a:prstGeom prst="rect">
            <a:avLst/>
          </a:prstGeom>
          <a:noFill/>
        </p:spPr>
        <p:txBody>
          <a:bodyPr wrap="none" lIns="91440" tIns="45720" rIns="91440" bIns="45720">
            <a:spAutoFit/>
          </a:bodyPr>
          <a:lstStyle/>
          <a:p>
            <a:r>
              <a:rPr lang="en-US" sz="3200" b="1" cap="none" spc="0" dirty="0">
                <a:ln w="12700">
                  <a:solidFill>
                    <a:schemeClr val="tx1"/>
                  </a:solidFill>
                  <a:prstDash val="solid"/>
                </a:ln>
                <a:effectLst>
                  <a:outerShdw blurRad="41275" dist="20320" dir="1800000" algn="tl" rotWithShape="0">
                    <a:srgbClr val="000000">
                      <a:alpha val="40000"/>
                    </a:srgbClr>
                  </a:outerShdw>
                </a:effectLst>
              </a:rPr>
              <a:t>Client Apps</a:t>
            </a:r>
          </a:p>
        </p:txBody>
      </p:sp>
      <p:sp>
        <p:nvSpPr>
          <p:cNvPr id="25" name="Rectangle 24"/>
          <p:cNvSpPr/>
          <p:nvPr/>
        </p:nvSpPr>
        <p:spPr>
          <a:xfrm>
            <a:off x="4121393" y="2819400"/>
            <a:ext cx="2279407" cy="584775"/>
          </a:xfrm>
          <a:prstGeom prst="rect">
            <a:avLst/>
          </a:prstGeom>
          <a:noFill/>
        </p:spPr>
        <p:txBody>
          <a:bodyPr wrap="none" lIns="91440" tIns="45720" rIns="91440" bIns="45720">
            <a:spAutoFit/>
          </a:bodyPr>
          <a:lstStyle/>
          <a:p>
            <a:r>
              <a:rPr lang="en-US" sz="3200" b="1" cap="none" spc="0" dirty="0">
                <a:ln w="12700">
                  <a:solidFill>
                    <a:schemeClr val="tx1"/>
                  </a:solidFill>
                  <a:prstDash val="solid"/>
                </a:ln>
                <a:effectLst>
                  <a:outerShdw blurRad="41275" dist="20320" dir="1800000" algn="tl" rotWithShape="0">
                    <a:srgbClr val="000000">
                      <a:alpha val="40000"/>
                    </a:srgbClr>
                  </a:outerShdw>
                </a:effectLst>
              </a:rPr>
              <a:t>Device Code</a:t>
            </a:r>
          </a:p>
        </p:txBody>
      </p:sp>
      <p:pic>
        <p:nvPicPr>
          <p:cNvPr id="26" name="Picture 25" descr="81U4jvpGnYL._SL1500_.jpg"/>
          <p:cNvPicPr>
            <a:picLocks noChangeAspect="1"/>
          </p:cNvPicPr>
          <p:nvPr/>
        </p:nvPicPr>
        <p:blipFill>
          <a:blip r:embed="rId7" cstate="print"/>
          <a:stretch>
            <a:fillRect/>
          </a:stretch>
        </p:blipFill>
        <p:spPr>
          <a:xfrm>
            <a:off x="4191000" y="3429000"/>
            <a:ext cx="2077045" cy="101498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7" name="Rectangle 16"/>
          <p:cNvSpPr/>
          <p:nvPr/>
        </p:nvSpPr>
        <p:spPr>
          <a:xfrm>
            <a:off x="2022462" y="219670"/>
            <a:ext cx="4930004"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Perangkat</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Lunak</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pic>
        <p:nvPicPr>
          <p:cNvPr id="20" name="Picture 19" descr="98b6bba1667ed60b7fa48b8e91b17cc4-netbook-notebook-laptop-screen-illustration-by-vexels.png"/>
          <p:cNvPicPr>
            <a:picLocks noChangeAspect="1"/>
          </p:cNvPicPr>
          <p:nvPr/>
        </p:nvPicPr>
        <p:blipFill>
          <a:blip r:embed="rId3" cstate="print"/>
          <a:stretch>
            <a:fillRect/>
          </a:stretch>
        </p:blipFill>
        <p:spPr>
          <a:xfrm>
            <a:off x="381000" y="3733800"/>
            <a:ext cx="3124200" cy="3124200"/>
          </a:xfrm>
          <a:prstGeom prst="rect">
            <a:avLst/>
          </a:prstGeom>
        </p:spPr>
      </p:pic>
      <p:pic>
        <p:nvPicPr>
          <p:cNvPr id="21" name="Picture 20" descr="580b57fbd9996e24bc43bf87.png"/>
          <p:cNvPicPr>
            <a:picLocks noChangeAspect="1"/>
          </p:cNvPicPr>
          <p:nvPr/>
        </p:nvPicPr>
        <p:blipFill>
          <a:blip r:embed="rId4" cstate="print"/>
          <a:stretch>
            <a:fillRect/>
          </a:stretch>
        </p:blipFill>
        <p:spPr>
          <a:xfrm>
            <a:off x="3200400" y="4953000"/>
            <a:ext cx="1140600" cy="1140600"/>
          </a:xfrm>
          <a:prstGeom prst="rect">
            <a:avLst/>
          </a:prstGeom>
        </p:spPr>
      </p:pic>
      <p:pic>
        <p:nvPicPr>
          <p:cNvPr id="22" name="Picture 21" descr="108-1087036_server-web-server-icon-png.png.jpg"/>
          <p:cNvPicPr>
            <a:picLocks noChangeAspect="1"/>
          </p:cNvPicPr>
          <p:nvPr/>
        </p:nvPicPr>
        <p:blipFill>
          <a:blip r:embed="rId5" cstate="print"/>
          <a:stretch>
            <a:fillRect/>
          </a:stretch>
        </p:blipFill>
        <p:spPr>
          <a:xfrm>
            <a:off x="228600" y="1524000"/>
            <a:ext cx="1841612" cy="2286000"/>
          </a:xfrm>
          <a:prstGeom prst="rect">
            <a:avLst/>
          </a:prstGeom>
        </p:spPr>
      </p:pic>
      <p:pic>
        <p:nvPicPr>
          <p:cNvPr id="13" name="Picture 12" descr="590px-Node.js_logo.svg.png"/>
          <p:cNvPicPr>
            <a:picLocks noChangeAspect="1"/>
          </p:cNvPicPr>
          <p:nvPr/>
        </p:nvPicPr>
        <p:blipFill>
          <a:blip r:embed="rId6" cstate="print"/>
          <a:stretch>
            <a:fillRect/>
          </a:stretch>
        </p:blipFill>
        <p:spPr>
          <a:xfrm>
            <a:off x="2057400" y="2209800"/>
            <a:ext cx="1895474" cy="1159774"/>
          </a:xfrm>
          <a:prstGeom prst="rect">
            <a:avLst/>
          </a:prstGeom>
        </p:spPr>
      </p:pic>
      <p:pic>
        <p:nvPicPr>
          <p:cNvPr id="14" name="Picture 13" descr="1024px-Python-logo-notext.svg.png"/>
          <p:cNvPicPr>
            <a:picLocks noChangeAspect="1"/>
          </p:cNvPicPr>
          <p:nvPr/>
        </p:nvPicPr>
        <p:blipFill>
          <a:blip r:embed="rId7" cstate="print"/>
          <a:stretch>
            <a:fillRect/>
          </a:stretch>
        </p:blipFill>
        <p:spPr>
          <a:xfrm>
            <a:off x="1828800" y="3048000"/>
            <a:ext cx="847650" cy="847650"/>
          </a:xfrm>
          <a:prstGeom prst="rect">
            <a:avLst/>
          </a:prstGeom>
        </p:spPr>
      </p:pic>
      <p:pic>
        <p:nvPicPr>
          <p:cNvPr id="15" name="Picture 14" descr="1200px-ISO_C++_Logo.svg.png"/>
          <p:cNvPicPr>
            <a:picLocks noChangeAspect="1"/>
          </p:cNvPicPr>
          <p:nvPr/>
        </p:nvPicPr>
        <p:blipFill>
          <a:blip r:embed="rId8" cstate="print"/>
          <a:stretch>
            <a:fillRect/>
          </a:stretch>
        </p:blipFill>
        <p:spPr>
          <a:xfrm>
            <a:off x="4724400" y="2514600"/>
            <a:ext cx="819674" cy="921450"/>
          </a:xfrm>
          <a:prstGeom prst="rect">
            <a:avLst/>
          </a:prstGeom>
        </p:spPr>
      </p:pic>
      <p:pic>
        <p:nvPicPr>
          <p:cNvPr id="16" name="Picture 15" descr="1200px-Java_Logo.svg.png"/>
          <p:cNvPicPr>
            <a:picLocks noChangeAspect="1"/>
          </p:cNvPicPr>
          <p:nvPr/>
        </p:nvPicPr>
        <p:blipFill>
          <a:blip r:embed="rId9" cstate="print"/>
          <a:stretch>
            <a:fillRect/>
          </a:stretch>
        </p:blipFill>
        <p:spPr>
          <a:xfrm>
            <a:off x="4191000" y="4953000"/>
            <a:ext cx="534601" cy="995249"/>
          </a:xfrm>
          <a:prstGeom prst="rect">
            <a:avLst/>
          </a:prstGeom>
        </p:spPr>
      </p:pic>
      <p:pic>
        <p:nvPicPr>
          <p:cNvPr id="19" name="Picture 18" descr="58481791cef1014c0b5e4994.png"/>
          <p:cNvPicPr>
            <a:picLocks noChangeAspect="1"/>
          </p:cNvPicPr>
          <p:nvPr/>
        </p:nvPicPr>
        <p:blipFill>
          <a:blip r:embed="rId10" cstate="print"/>
          <a:stretch>
            <a:fillRect/>
          </a:stretch>
        </p:blipFill>
        <p:spPr>
          <a:xfrm>
            <a:off x="1752600" y="1524000"/>
            <a:ext cx="1514400" cy="798530"/>
          </a:xfrm>
          <a:prstGeom prst="rect">
            <a:avLst/>
          </a:prstGeom>
        </p:spPr>
      </p:pic>
      <p:pic>
        <p:nvPicPr>
          <p:cNvPr id="28" name="Picture 27" descr="480px-Unofficial_JavaScript_logo_2.svg.png"/>
          <p:cNvPicPr>
            <a:picLocks noChangeAspect="1"/>
          </p:cNvPicPr>
          <p:nvPr/>
        </p:nvPicPr>
        <p:blipFill>
          <a:blip r:embed="rId11" cstate="print"/>
          <a:stretch>
            <a:fillRect/>
          </a:stretch>
        </p:blipFill>
        <p:spPr>
          <a:xfrm>
            <a:off x="1981200" y="4800600"/>
            <a:ext cx="914400" cy="914400"/>
          </a:xfrm>
          <a:prstGeom prst="rect">
            <a:avLst/>
          </a:prstGeom>
        </p:spPr>
      </p:pic>
      <p:pic>
        <p:nvPicPr>
          <p:cNvPr id="29" name="Picture 28" descr="512px-HTML5_logo_and_wordmark.svg.png"/>
          <p:cNvPicPr>
            <a:picLocks noChangeAspect="1"/>
          </p:cNvPicPr>
          <p:nvPr/>
        </p:nvPicPr>
        <p:blipFill>
          <a:blip r:embed="rId12" cstate="print"/>
          <a:stretch>
            <a:fillRect/>
          </a:stretch>
        </p:blipFill>
        <p:spPr>
          <a:xfrm>
            <a:off x="914400" y="4724400"/>
            <a:ext cx="988200" cy="988200"/>
          </a:xfrm>
          <a:prstGeom prst="rect">
            <a:avLst/>
          </a:prstGeom>
        </p:spPr>
      </p:pic>
      <p:pic>
        <p:nvPicPr>
          <p:cNvPr id="30" name="Picture 29" descr="81U4jvpGnYL._SL1500_.jpg"/>
          <p:cNvPicPr>
            <a:picLocks noChangeAspect="1"/>
          </p:cNvPicPr>
          <p:nvPr/>
        </p:nvPicPr>
        <p:blipFill>
          <a:blip r:embed="rId13" cstate="print"/>
          <a:stretch>
            <a:fillRect/>
          </a:stretch>
        </p:blipFill>
        <p:spPr>
          <a:xfrm>
            <a:off x="4191000" y="3429000"/>
            <a:ext cx="2077045" cy="10149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7" name="Rectangle 16"/>
          <p:cNvSpPr/>
          <p:nvPr/>
        </p:nvSpPr>
        <p:spPr>
          <a:xfrm>
            <a:off x="2040450" y="219670"/>
            <a:ext cx="4894033" cy="923330"/>
          </a:xfrm>
          <a:prstGeom prst="rect">
            <a:avLst/>
          </a:prstGeom>
          <a:noFill/>
        </p:spPr>
        <p:txBody>
          <a:bodyPr wrap="none" lIns="91440" tIns="45720" rIns="91440" bIns="45720">
            <a:spAutoFit/>
          </a:bodyPr>
          <a:lstStyle/>
          <a:p>
            <a:pPr algn="ctr"/>
            <a:r>
              <a:rPr lang="en-US" sz="5400" b="1" cap="none" spc="0" dirty="0" err="1">
                <a:ln w="12700">
                  <a:solidFill>
                    <a:schemeClr val="tx1"/>
                  </a:solidFill>
                  <a:prstDash val="solid"/>
                </a:ln>
                <a:effectLst>
                  <a:outerShdw blurRad="41275" dist="20320" dir="1800000" algn="tl" rotWithShape="0">
                    <a:srgbClr val="000000">
                      <a:alpha val="40000"/>
                    </a:srgbClr>
                  </a:outerShdw>
                </a:effectLst>
              </a:rPr>
              <a:t>Teknik</a:t>
            </a:r>
            <a:r>
              <a:rPr lang="en-US" sz="5400" b="1" cap="none" spc="0" dirty="0">
                <a:ln w="12700">
                  <a:solidFill>
                    <a:schemeClr val="tx1"/>
                  </a:solidFill>
                  <a:prstDash val="solid"/>
                </a:ln>
                <a:effectLst>
                  <a:outerShdw blurRad="41275" dist="20320" dir="1800000" algn="tl" rotWithShape="0">
                    <a:srgbClr val="000000">
                      <a:alpha val="40000"/>
                    </a:srgbClr>
                  </a:outerShdw>
                </a:effectLst>
              </a:rPr>
              <a:t> </a:t>
            </a:r>
            <a:r>
              <a:rPr lang="en-US" sz="5400" b="1" cap="none" spc="0" dirty="0" err="1">
                <a:ln w="12700">
                  <a:solidFill>
                    <a:schemeClr val="tx1"/>
                  </a:solidFill>
                  <a:prstDash val="solid"/>
                </a:ln>
                <a:effectLst>
                  <a:outerShdw blurRad="41275" dist="20320" dir="1800000" algn="tl" rotWithShape="0">
                    <a:srgbClr val="000000">
                      <a:alpha val="40000"/>
                    </a:srgbClr>
                  </a:outerShdw>
                </a:effectLst>
              </a:rPr>
              <a:t>informasi</a:t>
            </a:r>
            <a:endParaRPr lang="en-US" sz="5400" b="1" cap="none" spc="0" dirty="0">
              <a:ln w="12700">
                <a:solidFill>
                  <a:schemeClr val="tx1"/>
                </a:solidFill>
                <a:prstDash val="solid"/>
              </a:ln>
              <a:effectLst>
                <a:outerShdw blurRad="41275" dist="20320" dir="1800000" algn="tl" rotWithShape="0">
                  <a:srgbClr val="000000">
                    <a:alpha val="40000"/>
                  </a:srgbClr>
                </a:outerShdw>
              </a:effectLst>
            </a:endParaRPr>
          </a:p>
        </p:txBody>
      </p:sp>
      <p:pic>
        <p:nvPicPr>
          <p:cNvPr id="20" name="Picture 19" descr="98b6bba1667ed60b7fa48b8e91b17cc4-netbook-notebook-laptop-screen-illustration-by-vexels.png"/>
          <p:cNvPicPr>
            <a:picLocks noChangeAspect="1"/>
          </p:cNvPicPr>
          <p:nvPr/>
        </p:nvPicPr>
        <p:blipFill>
          <a:blip r:embed="rId2" cstate="print"/>
          <a:stretch>
            <a:fillRect/>
          </a:stretch>
        </p:blipFill>
        <p:spPr>
          <a:xfrm>
            <a:off x="381000" y="3733800"/>
            <a:ext cx="3124200" cy="31242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535" t="29107" r="11246" b="28750"/>
          <a:stretch/>
        </p:blipFill>
        <p:spPr>
          <a:xfrm>
            <a:off x="2625618" y="1343316"/>
            <a:ext cx="4484096" cy="2415946"/>
          </a:xfrm>
          <a:prstGeom prst="rect">
            <a:avLst/>
          </a:prstGeom>
        </p:spPr>
      </p:pic>
      <p:pic>
        <p:nvPicPr>
          <p:cNvPr id="21" name="Picture 20" descr="580b57fbd9996e24bc43bf87.png"/>
          <p:cNvPicPr>
            <a:picLocks noChangeAspect="1"/>
          </p:cNvPicPr>
          <p:nvPr/>
        </p:nvPicPr>
        <p:blipFill>
          <a:blip r:embed="rId4" cstate="print"/>
          <a:stretch>
            <a:fillRect/>
          </a:stretch>
        </p:blipFill>
        <p:spPr>
          <a:xfrm>
            <a:off x="3200400" y="4953000"/>
            <a:ext cx="1140600" cy="1140600"/>
          </a:xfrm>
          <a:prstGeom prst="rect">
            <a:avLst/>
          </a:prstGeom>
        </p:spPr>
      </p:pic>
      <p:pic>
        <p:nvPicPr>
          <p:cNvPr id="22" name="Picture 21" descr="108-1087036_server-web-server-icon-png.png.jpg"/>
          <p:cNvPicPr>
            <a:picLocks noChangeAspect="1"/>
          </p:cNvPicPr>
          <p:nvPr/>
        </p:nvPicPr>
        <p:blipFill>
          <a:blip r:embed="rId5" cstate="print"/>
          <a:stretch>
            <a:fillRect/>
          </a:stretch>
        </p:blipFill>
        <p:spPr>
          <a:xfrm>
            <a:off x="228600" y="1524000"/>
            <a:ext cx="1841612" cy="2286000"/>
          </a:xfrm>
          <a:prstGeom prst="rect">
            <a:avLst/>
          </a:prstGeom>
        </p:spPr>
      </p:pic>
      <p:pic>
        <p:nvPicPr>
          <p:cNvPr id="13" name="Picture 12" descr="590px-Node.js_logo.svg.png"/>
          <p:cNvPicPr>
            <a:picLocks noChangeAspect="1"/>
          </p:cNvPicPr>
          <p:nvPr/>
        </p:nvPicPr>
        <p:blipFill>
          <a:blip r:embed="rId6" cstate="print"/>
          <a:stretch>
            <a:fillRect/>
          </a:stretch>
        </p:blipFill>
        <p:spPr>
          <a:xfrm>
            <a:off x="914400" y="900288"/>
            <a:ext cx="947737" cy="579887"/>
          </a:xfrm>
          <a:prstGeom prst="rect">
            <a:avLst/>
          </a:prstGeom>
        </p:spPr>
      </p:pic>
      <p:pic>
        <p:nvPicPr>
          <p:cNvPr id="14" name="Picture 13" descr="1024px-Python-logo-notext.svg.png"/>
          <p:cNvPicPr>
            <a:picLocks noChangeAspect="1"/>
          </p:cNvPicPr>
          <p:nvPr/>
        </p:nvPicPr>
        <p:blipFill>
          <a:blip r:embed="rId7" cstate="print"/>
          <a:stretch>
            <a:fillRect/>
          </a:stretch>
        </p:blipFill>
        <p:spPr>
          <a:xfrm>
            <a:off x="169087" y="1480175"/>
            <a:ext cx="423825" cy="423825"/>
          </a:xfrm>
          <a:prstGeom prst="rect">
            <a:avLst/>
          </a:prstGeom>
        </p:spPr>
      </p:pic>
      <p:pic>
        <p:nvPicPr>
          <p:cNvPr id="16" name="Picture 15" descr="1200px-Java_Logo.svg.png"/>
          <p:cNvPicPr>
            <a:picLocks noChangeAspect="1"/>
          </p:cNvPicPr>
          <p:nvPr/>
        </p:nvPicPr>
        <p:blipFill>
          <a:blip r:embed="rId8" cstate="print"/>
          <a:stretch>
            <a:fillRect/>
          </a:stretch>
        </p:blipFill>
        <p:spPr>
          <a:xfrm>
            <a:off x="3630634" y="5262543"/>
            <a:ext cx="280132" cy="521513"/>
          </a:xfrm>
          <a:prstGeom prst="rect">
            <a:avLst/>
          </a:prstGeom>
        </p:spPr>
      </p:pic>
      <p:pic>
        <p:nvPicPr>
          <p:cNvPr id="19" name="Picture 18" descr="58481791cef1014c0b5e4994.png"/>
          <p:cNvPicPr>
            <a:picLocks noChangeAspect="1"/>
          </p:cNvPicPr>
          <p:nvPr/>
        </p:nvPicPr>
        <p:blipFill>
          <a:blip r:embed="rId9" cstate="print"/>
          <a:stretch>
            <a:fillRect/>
          </a:stretch>
        </p:blipFill>
        <p:spPr>
          <a:xfrm>
            <a:off x="86012" y="990600"/>
            <a:ext cx="757200" cy="399265"/>
          </a:xfrm>
          <a:prstGeom prst="rect">
            <a:avLst/>
          </a:prstGeom>
        </p:spPr>
      </p:pic>
      <p:pic>
        <p:nvPicPr>
          <p:cNvPr id="28" name="Picture 27" descr="480px-Unofficial_JavaScript_logo_2.svg.png"/>
          <p:cNvPicPr>
            <a:picLocks noChangeAspect="1"/>
          </p:cNvPicPr>
          <p:nvPr/>
        </p:nvPicPr>
        <p:blipFill>
          <a:blip r:embed="rId10" cstate="print"/>
          <a:stretch>
            <a:fillRect/>
          </a:stretch>
        </p:blipFill>
        <p:spPr>
          <a:xfrm>
            <a:off x="1981200" y="4800600"/>
            <a:ext cx="914400" cy="914400"/>
          </a:xfrm>
          <a:prstGeom prst="rect">
            <a:avLst/>
          </a:prstGeom>
        </p:spPr>
      </p:pic>
      <p:pic>
        <p:nvPicPr>
          <p:cNvPr id="29" name="Picture 28" descr="512px-HTML5_logo_and_wordmark.svg.png"/>
          <p:cNvPicPr>
            <a:picLocks noChangeAspect="1"/>
          </p:cNvPicPr>
          <p:nvPr/>
        </p:nvPicPr>
        <p:blipFill>
          <a:blip r:embed="rId11" cstate="print"/>
          <a:stretch>
            <a:fillRect/>
          </a:stretch>
        </p:blipFill>
        <p:spPr>
          <a:xfrm>
            <a:off x="914400" y="4724400"/>
            <a:ext cx="988200" cy="988200"/>
          </a:xfrm>
          <a:prstGeom prst="rect">
            <a:avLst/>
          </a:prstGeom>
        </p:spPr>
      </p:pic>
      <p:grpSp>
        <p:nvGrpSpPr>
          <p:cNvPr id="2" name="Group 1"/>
          <p:cNvGrpSpPr/>
          <p:nvPr/>
        </p:nvGrpSpPr>
        <p:grpSpPr>
          <a:xfrm>
            <a:off x="7431681" y="3048000"/>
            <a:ext cx="1038523" cy="872033"/>
            <a:chOff x="6781800" y="2981250"/>
            <a:chExt cx="2077045" cy="1929383"/>
          </a:xfrm>
        </p:grpSpPr>
        <p:pic>
          <p:nvPicPr>
            <p:cNvPr id="15" name="Picture 14" descr="1200px-ISO_C++_Logo.svg.png"/>
            <p:cNvPicPr>
              <a:picLocks noChangeAspect="1"/>
            </p:cNvPicPr>
            <p:nvPr/>
          </p:nvPicPr>
          <p:blipFill>
            <a:blip r:embed="rId12" cstate="print"/>
            <a:stretch>
              <a:fillRect/>
            </a:stretch>
          </p:blipFill>
          <p:spPr>
            <a:xfrm>
              <a:off x="7315200" y="2981250"/>
              <a:ext cx="819674" cy="921450"/>
            </a:xfrm>
            <a:prstGeom prst="rect">
              <a:avLst/>
            </a:prstGeom>
          </p:spPr>
        </p:pic>
        <p:pic>
          <p:nvPicPr>
            <p:cNvPr id="30" name="Picture 29" descr="81U4jvpGnYL._SL1500_.jpg"/>
            <p:cNvPicPr>
              <a:picLocks noChangeAspect="1"/>
            </p:cNvPicPr>
            <p:nvPr/>
          </p:nvPicPr>
          <p:blipFill>
            <a:blip r:embed="rId13" cstate="print"/>
            <a:stretch>
              <a:fillRect/>
            </a:stretch>
          </p:blipFill>
          <p:spPr>
            <a:xfrm>
              <a:off x="6781800" y="3895650"/>
              <a:ext cx="2077045" cy="1014983"/>
            </a:xfrm>
            <a:prstGeom prst="rect">
              <a:avLst/>
            </a:prstGeom>
          </p:spPr>
        </p:pic>
      </p:grpSp>
      <p:grpSp>
        <p:nvGrpSpPr>
          <p:cNvPr id="18" name="Group 17"/>
          <p:cNvGrpSpPr/>
          <p:nvPr/>
        </p:nvGrpSpPr>
        <p:grpSpPr>
          <a:xfrm>
            <a:off x="7772942" y="4157167"/>
            <a:ext cx="1038523" cy="872033"/>
            <a:chOff x="6781800" y="2981250"/>
            <a:chExt cx="2077045" cy="1929383"/>
          </a:xfrm>
        </p:grpSpPr>
        <p:pic>
          <p:nvPicPr>
            <p:cNvPr id="23" name="Picture 22" descr="1200px-ISO_C++_Logo.svg.png"/>
            <p:cNvPicPr>
              <a:picLocks noChangeAspect="1"/>
            </p:cNvPicPr>
            <p:nvPr/>
          </p:nvPicPr>
          <p:blipFill>
            <a:blip r:embed="rId12" cstate="print"/>
            <a:stretch>
              <a:fillRect/>
            </a:stretch>
          </p:blipFill>
          <p:spPr>
            <a:xfrm>
              <a:off x="7315200" y="2981250"/>
              <a:ext cx="819674" cy="921450"/>
            </a:xfrm>
            <a:prstGeom prst="rect">
              <a:avLst/>
            </a:prstGeom>
          </p:spPr>
        </p:pic>
        <p:pic>
          <p:nvPicPr>
            <p:cNvPr id="24" name="Picture 23" descr="81U4jvpGnYL._SL1500_.jpg"/>
            <p:cNvPicPr>
              <a:picLocks noChangeAspect="1"/>
            </p:cNvPicPr>
            <p:nvPr/>
          </p:nvPicPr>
          <p:blipFill>
            <a:blip r:embed="rId13" cstate="print"/>
            <a:stretch>
              <a:fillRect/>
            </a:stretch>
          </p:blipFill>
          <p:spPr>
            <a:xfrm>
              <a:off x="6781800" y="3895650"/>
              <a:ext cx="2077045" cy="1014983"/>
            </a:xfrm>
            <a:prstGeom prst="rect">
              <a:avLst/>
            </a:prstGeom>
          </p:spPr>
        </p:pic>
      </p:grpSp>
      <p:grpSp>
        <p:nvGrpSpPr>
          <p:cNvPr id="25" name="Group 24"/>
          <p:cNvGrpSpPr/>
          <p:nvPr/>
        </p:nvGrpSpPr>
        <p:grpSpPr>
          <a:xfrm>
            <a:off x="7384037" y="5218500"/>
            <a:ext cx="1038523" cy="872033"/>
            <a:chOff x="6781800" y="2981250"/>
            <a:chExt cx="2077045" cy="1929383"/>
          </a:xfrm>
        </p:grpSpPr>
        <p:pic>
          <p:nvPicPr>
            <p:cNvPr id="26" name="Picture 25" descr="1200px-ISO_C++_Logo.svg.png"/>
            <p:cNvPicPr>
              <a:picLocks noChangeAspect="1"/>
            </p:cNvPicPr>
            <p:nvPr/>
          </p:nvPicPr>
          <p:blipFill>
            <a:blip r:embed="rId12" cstate="print"/>
            <a:stretch>
              <a:fillRect/>
            </a:stretch>
          </p:blipFill>
          <p:spPr>
            <a:xfrm>
              <a:off x="7315200" y="2981250"/>
              <a:ext cx="819674" cy="921450"/>
            </a:xfrm>
            <a:prstGeom prst="rect">
              <a:avLst/>
            </a:prstGeom>
          </p:spPr>
        </p:pic>
        <p:pic>
          <p:nvPicPr>
            <p:cNvPr id="27" name="Picture 26" descr="81U4jvpGnYL._SL1500_.jpg"/>
            <p:cNvPicPr>
              <a:picLocks noChangeAspect="1"/>
            </p:cNvPicPr>
            <p:nvPr/>
          </p:nvPicPr>
          <p:blipFill>
            <a:blip r:embed="rId13" cstate="print"/>
            <a:stretch>
              <a:fillRect/>
            </a:stretch>
          </p:blipFill>
          <p:spPr>
            <a:xfrm>
              <a:off x="6781800" y="3895650"/>
              <a:ext cx="2077045" cy="1014983"/>
            </a:xfrm>
            <a:prstGeom prst="rect">
              <a:avLst/>
            </a:prstGeom>
          </p:spPr>
        </p:pic>
      </p:grpSp>
      <p:pic>
        <p:nvPicPr>
          <p:cNvPr id="3" name="Picture 2"/>
          <p:cNvPicPr>
            <a:picLocks noChangeAspect="1"/>
          </p:cNvPicPr>
          <p:nvPr/>
        </p:nvPicPr>
        <p:blipFill rotWithShape="1">
          <a:blip r:embed="rId14" cstate="print">
            <a:extLst>
              <a:ext uri="{28A0092B-C50C-407E-A947-70E740481C1C}">
                <a14:useLocalDpi xmlns:a14="http://schemas.microsoft.com/office/drawing/2010/main" val="0"/>
              </a:ext>
            </a:extLst>
          </a:blip>
          <a:srcRect l="4394" t="33428" r="4960" b="27704"/>
          <a:stretch/>
        </p:blipFill>
        <p:spPr>
          <a:xfrm>
            <a:off x="3629125" y="2106514"/>
            <a:ext cx="1716682" cy="441659"/>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8233" t="11531" r="59424" b="7814"/>
          <a:stretch/>
        </p:blipFill>
        <p:spPr>
          <a:xfrm>
            <a:off x="4077168" y="2609493"/>
            <a:ext cx="820596" cy="877014"/>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029199" y="2819400"/>
            <a:ext cx="1671851" cy="625972"/>
          </a:xfrm>
          <a:prstGeom prst="rect">
            <a:avLst/>
          </a:prstGeom>
        </p:spPr>
      </p:pic>
      <p:pic>
        <p:nvPicPr>
          <p:cNvPr id="7" name="Picture 6"/>
          <p:cNvPicPr>
            <a:picLocks noChangeAspect="1"/>
          </p:cNvPicPr>
          <p:nvPr/>
        </p:nvPicPr>
        <p:blipFill rotWithShape="1">
          <a:blip r:embed="rId17" cstate="print">
            <a:extLst>
              <a:ext uri="{28A0092B-C50C-407E-A947-70E740481C1C}">
                <a14:useLocalDpi xmlns:a14="http://schemas.microsoft.com/office/drawing/2010/main" val="0"/>
              </a:ext>
            </a:extLst>
          </a:blip>
          <a:srcRect l="12893" t="11236" r="12541" b="10571"/>
          <a:stretch/>
        </p:blipFill>
        <p:spPr>
          <a:xfrm>
            <a:off x="3200400" y="2599129"/>
            <a:ext cx="758736" cy="842674"/>
          </a:xfrm>
          <a:prstGeom prst="rect">
            <a:avLst/>
          </a:prstGeom>
        </p:spPr>
      </p:pic>
      <p:cxnSp>
        <p:nvCxnSpPr>
          <p:cNvPr id="10" name="Elbow Connector 9"/>
          <p:cNvCxnSpPr>
            <a:stCxn id="30" idx="1"/>
            <a:endCxn id="8" idx="3"/>
          </p:cNvCxnSpPr>
          <p:nvPr/>
        </p:nvCxnSpPr>
        <p:spPr>
          <a:xfrm rot="10800000">
            <a:off x="7109715" y="2551290"/>
            <a:ext cx="321967" cy="1139371"/>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0800000">
            <a:off x="5865126" y="3733800"/>
            <a:ext cx="1907817" cy="1109166"/>
          </a:xfrm>
          <a:prstGeom prst="bentConnector2">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27" idx="1"/>
          </p:cNvCxnSpPr>
          <p:nvPr/>
        </p:nvCxnSpPr>
        <p:spPr>
          <a:xfrm rot="10800000">
            <a:off x="5638801" y="3690660"/>
            <a:ext cx="1745237" cy="2170501"/>
          </a:xfrm>
          <a:prstGeom prst="bentConnector2">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22" idx="3"/>
          </p:cNvCxnSpPr>
          <p:nvPr/>
        </p:nvCxnSpPr>
        <p:spPr>
          <a:xfrm flipV="1">
            <a:off x="2070212" y="2106514"/>
            <a:ext cx="825388" cy="560486"/>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p:nvPr/>
        </p:nvCxnSpPr>
        <p:spPr>
          <a:xfrm rot="5400000" flipH="1" flipV="1">
            <a:off x="1751400" y="3504000"/>
            <a:ext cx="1143000" cy="840600"/>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21" idx="0"/>
          </p:cNvCxnSpPr>
          <p:nvPr/>
        </p:nvCxnSpPr>
        <p:spPr>
          <a:xfrm rot="5400000" flipH="1" flipV="1">
            <a:off x="3446250" y="4058250"/>
            <a:ext cx="1219200" cy="570300"/>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092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1" name="Rectangle 20"/>
          <p:cNvSpPr/>
          <p:nvPr/>
        </p:nvSpPr>
        <p:spPr>
          <a:xfrm>
            <a:off x="2332290" y="219670"/>
            <a:ext cx="4310347" cy="923330"/>
          </a:xfrm>
          <a:prstGeom prst="rect">
            <a:avLst/>
          </a:prstGeom>
          <a:noFill/>
        </p:spPr>
        <p:txBody>
          <a:bodyPr wrap="none" lIns="91440" tIns="45720" rIns="91440" bIns="45720">
            <a:spAutoFit/>
          </a:bodyPr>
          <a:lstStyle/>
          <a:p>
            <a:pPr algn="ctr"/>
            <a:r>
              <a:rPr lang="en-US" sz="5400" b="1" cap="none" spc="0" dirty="0">
                <a:ln w="12700">
                  <a:solidFill>
                    <a:schemeClr val="tx1"/>
                  </a:solidFill>
                  <a:prstDash val="solid"/>
                </a:ln>
                <a:effectLst>
                  <a:outerShdw blurRad="41275" dist="20320" dir="1800000" algn="tl" rotWithShape="0">
                    <a:srgbClr val="000000">
                      <a:alpha val="40000"/>
                    </a:srgbClr>
                  </a:outerShdw>
                </a:effectLst>
              </a:rPr>
              <a:t>IOT Ecosystem</a:t>
            </a:r>
          </a:p>
        </p:txBody>
      </p:sp>
      <p:grpSp>
        <p:nvGrpSpPr>
          <p:cNvPr id="66" name="Group 65"/>
          <p:cNvGrpSpPr/>
          <p:nvPr/>
        </p:nvGrpSpPr>
        <p:grpSpPr>
          <a:xfrm>
            <a:off x="609600" y="3048000"/>
            <a:ext cx="1905000" cy="1905000"/>
            <a:chOff x="4724400" y="1219200"/>
            <a:chExt cx="1905000" cy="1905000"/>
          </a:xfrm>
        </p:grpSpPr>
        <p:pic>
          <p:nvPicPr>
            <p:cNvPr id="15" name="Picture 14" descr="arduino-uno-r3-500x500.jpg"/>
            <p:cNvPicPr>
              <a:picLocks noChangeAspect="1"/>
            </p:cNvPicPr>
            <p:nvPr/>
          </p:nvPicPr>
          <p:blipFill>
            <a:blip r:embed="rId3" cstate="print"/>
            <a:srcRect t="10000" b="13200"/>
            <a:stretch>
              <a:fillRect/>
            </a:stretch>
          </p:blipFill>
          <p:spPr>
            <a:xfrm>
              <a:off x="4724400" y="1447800"/>
              <a:ext cx="1789906" cy="1374648"/>
            </a:xfrm>
            <a:prstGeom prst="rect">
              <a:avLst/>
            </a:prstGeom>
          </p:spPr>
        </p:pic>
        <p:sp>
          <p:nvSpPr>
            <p:cNvPr id="57" name="Oval 56"/>
            <p:cNvSpPr/>
            <p:nvPr/>
          </p:nvSpPr>
          <p:spPr>
            <a:xfrm>
              <a:off x="4724400" y="1219200"/>
              <a:ext cx="1905000" cy="1905000"/>
            </a:xfrm>
            <a:prstGeom prst="ellipse">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457200" y="1447800"/>
            <a:ext cx="1371600" cy="1371600"/>
            <a:chOff x="4191000" y="3200400"/>
            <a:chExt cx="1905000" cy="1905000"/>
          </a:xfrm>
        </p:grpSpPr>
        <p:pic>
          <p:nvPicPr>
            <p:cNvPr id="13" name="Picture 12" descr="ESP8266_module.jpg"/>
            <p:cNvPicPr>
              <a:picLocks noChangeAspect="1"/>
            </p:cNvPicPr>
            <p:nvPr/>
          </p:nvPicPr>
          <p:blipFill>
            <a:blip r:embed="rId4" cstate="print"/>
            <a:srcRect l="20000" t="14706" r="28000" b="12941"/>
            <a:stretch>
              <a:fillRect/>
            </a:stretch>
          </p:blipFill>
          <p:spPr>
            <a:xfrm>
              <a:off x="4467922" y="3581400"/>
              <a:ext cx="1323278" cy="1043354"/>
            </a:xfrm>
            <a:prstGeom prst="rect">
              <a:avLst/>
            </a:prstGeom>
          </p:spPr>
        </p:pic>
        <p:sp>
          <p:nvSpPr>
            <p:cNvPr id="59" name="Oval 58"/>
            <p:cNvSpPr/>
            <p:nvPr/>
          </p:nvSpPr>
          <p:spPr>
            <a:xfrm>
              <a:off x="4191000" y="3200400"/>
              <a:ext cx="1905000" cy="190500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6629400" y="2209800"/>
            <a:ext cx="1905000" cy="1905000"/>
            <a:chOff x="4495800" y="3352800"/>
            <a:chExt cx="1905000" cy="1905000"/>
          </a:xfrm>
        </p:grpSpPr>
        <p:sp>
          <p:nvSpPr>
            <p:cNvPr id="61" name="Oval 60"/>
            <p:cNvSpPr/>
            <p:nvPr/>
          </p:nvSpPr>
          <p:spPr>
            <a:xfrm>
              <a:off x="4495800" y="3352800"/>
              <a:ext cx="1905000" cy="1905000"/>
            </a:xfrm>
            <a:prstGeom prst="ellipse">
              <a:avLst/>
            </a:prstGeom>
            <a:solidFill>
              <a:schemeClr val="bg1">
                <a:lumMod val="85000"/>
              </a:schemeClr>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mobile-device-gadget-phone-hand-holding-chart-512.png"/>
            <p:cNvPicPr>
              <a:picLocks noChangeAspect="1"/>
            </p:cNvPicPr>
            <p:nvPr/>
          </p:nvPicPr>
          <p:blipFill>
            <a:blip r:embed="rId5" cstate="print"/>
            <a:stretch>
              <a:fillRect/>
            </a:stretch>
          </p:blipFill>
          <p:spPr>
            <a:xfrm>
              <a:off x="4800600" y="3657600"/>
              <a:ext cx="1345794" cy="1345794"/>
            </a:xfrm>
            <a:prstGeom prst="rect">
              <a:avLst/>
            </a:prstGeom>
          </p:spPr>
        </p:pic>
      </p:grpSp>
      <p:grpSp>
        <p:nvGrpSpPr>
          <p:cNvPr id="65" name="Group 64"/>
          <p:cNvGrpSpPr/>
          <p:nvPr/>
        </p:nvGrpSpPr>
        <p:grpSpPr>
          <a:xfrm>
            <a:off x="533400" y="5334000"/>
            <a:ext cx="1066800" cy="1066800"/>
            <a:chOff x="6934200" y="4114800"/>
            <a:chExt cx="1905000" cy="1905000"/>
          </a:xfrm>
        </p:grpSpPr>
        <p:pic>
          <p:nvPicPr>
            <p:cNvPr id="16" name="Picture 15" descr="mq2-600x600.jpg"/>
            <p:cNvPicPr>
              <a:picLocks noChangeAspect="1"/>
            </p:cNvPicPr>
            <p:nvPr/>
          </p:nvPicPr>
          <p:blipFill>
            <a:blip r:embed="rId6" cstate="print"/>
            <a:stretch>
              <a:fillRect/>
            </a:stretch>
          </p:blipFill>
          <p:spPr>
            <a:xfrm rot="3198674">
              <a:off x="7066113" y="4206687"/>
              <a:ext cx="1605000" cy="1605000"/>
            </a:xfrm>
            <a:prstGeom prst="rect">
              <a:avLst/>
            </a:prstGeom>
          </p:spPr>
        </p:pic>
        <p:sp>
          <p:nvSpPr>
            <p:cNvPr id="63" name="Oval 62"/>
            <p:cNvSpPr/>
            <p:nvPr/>
          </p:nvSpPr>
          <p:spPr>
            <a:xfrm>
              <a:off x="6934200" y="4114800"/>
              <a:ext cx="1905000" cy="19050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3657600" y="1371600"/>
            <a:ext cx="1905000" cy="1905000"/>
            <a:chOff x="2438400" y="1447800"/>
            <a:chExt cx="1905000" cy="1905000"/>
          </a:xfrm>
        </p:grpSpPr>
        <p:pic>
          <p:nvPicPr>
            <p:cNvPr id="17" name="Picture 2" descr="D:\bangjii\0.prop\IoT-cloud.jpg"/>
            <p:cNvPicPr>
              <a:picLocks noChangeAspect="1" noChangeArrowheads="1"/>
            </p:cNvPicPr>
            <p:nvPr/>
          </p:nvPicPr>
          <p:blipFill>
            <a:blip r:embed="rId7" cstate="print"/>
            <a:srcRect/>
            <a:stretch>
              <a:fillRect/>
            </a:stretch>
          </p:blipFill>
          <p:spPr bwMode="auto">
            <a:xfrm>
              <a:off x="2667000" y="1828800"/>
              <a:ext cx="1486279" cy="1059943"/>
            </a:xfrm>
            <a:prstGeom prst="rect">
              <a:avLst/>
            </a:prstGeom>
            <a:noFill/>
          </p:spPr>
        </p:pic>
        <p:sp>
          <p:nvSpPr>
            <p:cNvPr id="56" name="Oval 55"/>
            <p:cNvSpPr/>
            <p:nvPr/>
          </p:nvSpPr>
          <p:spPr>
            <a:xfrm>
              <a:off x="2438400" y="1447800"/>
              <a:ext cx="1905000" cy="1905000"/>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505200" y="4953000"/>
            <a:ext cx="1676400" cy="1676400"/>
            <a:chOff x="6553200" y="4419600"/>
            <a:chExt cx="1676400" cy="1676400"/>
          </a:xfrm>
        </p:grpSpPr>
        <p:pic>
          <p:nvPicPr>
            <p:cNvPr id="69" name="Picture 68" descr="lamp-png-vector-5.png"/>
            <p:cNvPicPr>
              <a:picLocks noChangeAspect="1"/>
            </p:cNvPicPr>
            <p:nvPr/>
          </p:nvPicPr>
          <p:blipFill>
            <a:blip r:embed="rId8" cstate="print"/>
            <a:stretch>
              <a:fillRect/>
            </a:stretch>
          </p:blipFill>
          <p:spPr>
            <a:xfrm>
              <a:off x="6705600" y="4572000"/>
              <a:ext cx="1354667" cy="1354667"/>
            </a:xfrm>
            <a:prstGeom prst="rect">
              <a:avLst/>
            </a:prstGeom>
          </p:spPr>
        </p:pic>
        <p:sp>
          <p:nvSpPr>
            <p:cNvPr id="70" name="Oval 69"/>
            <p:cNvSpPr/>
            <p:nvPr/>
          </p:nvSpPr>
          <p:spPr>
            <a:xfrm>
              <a:off x="6553200" y="4419600"/>
              <a:ext cx="1676400" cy="16764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2133600" y="4800600"/>
            <a:ext cx="1066800" cy="1066800"/>
            <a:chOff x="3124200" y="3886200"/>
            <a:chExt cx="1066800" cy="1066800"/>
          </a:xfrm>
        </p:grpSpPr>
        <p:pic>
          <p:nvPicPr>
            <p:cNvPr id="68" name="Picture 67" descr="94db0a4e-61fa-4dc6-9533-83a7d301a016.JPG"/>
            <p:cNvPicPr>
              <a:picLocks noChangeAspect="1"/>
            </p:cNvPicPr>
            <p:nvPr/>
          </p:nvPicPr>
          <p:blipFill>
            <a:blip r:embed="rId9" cstate="print"/>
            <a:srcRect t="8000" b="16000"/>
            <a:stretch>
              <a:fillRect/>
            </a:stretch>
          </p:blipFill>
          <p:spPr>
            <a:xfrm>
              <a:off x="3276600" y="4038600"/>
              <a:ext cx="902368" cy="685800"/>
            </a:xfrm>
            <a:prstGeom prst="rect">
              <a:avLst/>
            </a:prstGeom>
          </p:spPr>
        </p:pic>
        <p:sp>
          <p:nvSpPr>
            <p:cNvPr id="71" name="Oval 70"/>
            <p:cNvSpPr/>
            <p:nvPr/>
          </p:nvSpPr>
          <p:spPr>
            <a:xfrm>
              <a:off x="3124200" y="3886200"/>
              <a:ext cx="1066800" cy="10668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6172200" y="4876801"/>
            <a:ext cx="2286000" cy="1577898"/>
            <a:chOff x="6096000" y="4876801"/>
            <a:chExt cx="2286000" cy="1577898"/>
          </a:xfrm>
        </p:grpSpPr>
        <p:grpSp>
          <p:nvGrpSpPr>
            <p:cNvPr id="79" name="Group 78"/>
            <p:cNvGrpSpPr/>
            <p:nvPr/>
          </p:nvGrpSpPr>
          <p:grpSpPr>
            <a:xfrm>
              <a:off x="6096000" y="4876801"/>
              <a:ext cx="2286000" cy="1577898"/>
              <a:chOff x="4724400" y="3932903"/>
              <a:chExt cx="3124200" cy="2086897"/>
            </a:xfrm>
          </p:grpSpPr>
          <p:sp>
            <p:nvSpPr>
              <p:cNvPr id="78" name="Rectangle 77"/>
              <p:cNvSpPr/>
              <p:nvPr/>
            </p:nvSpPr>
            <p:spPr>
              <a:xfrm>
                <a:off x="4724400" y="3962400"/>
                <a:ext cx="3124200" cy="2057400"/>
              </a:xfrm>
              <a:prstGeom prst="rect">
                <a:avLst/>
              </a:prstGeom>
              <a:solidFill>
                <a:schemeClr val="bg1">
                  <a:lumMod val="8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descr="98b6bba1667ed60b7fa48b8e91b17cc4-netbook-notebook-laptop-screen-illustration-by-vexels.png"/>
              <p:cNvPicPr>
                <a:picLocks noChangeAspect="1"/>
              </p:cNvPicPr>
              <p:nvPr/>
            </p:nvPicPr>
            <p:blipFill>
              <a:blip r:embed="rId10" cstate="print"/>
              <a:srcRect t="16129" b="22581"/>
              <a:stretch>
                <a:fillRect/>
              </a:stretch>
            </p:blipFill>
            <p:spPr>
              <a:xfrm>
                <a:off x="4724400" y="3932903"/>
                <a:ext cx="3124200" cy="1914832"/>
              </a:xfrm>
              <a:prstGeom prst="rect">
                <a:avLst/>
              </a:prstGeom>
            </p:spPr>
          </p:pic>
        </p:grpSp>
        <p:pic>
          <p:nvPicPr>
            <p:cNvPr id="80" name="Picture 79" descr="Business_Icons-08-512.png"/>
            <p:cNvPicPr>
              <a:picLocks noChangeAspect="1"/>
            </p:cNvPicPr>
            <p:nvPr/>
          </p:nvPicPr>
          <p:blipFill>
            <a:blip r:embed="rId11" cstate="print"/>
            <a:srcRect l="15625" t="28125" r="18750" b="39063"/>
            <a:stretch>
              <a:fillRect/>
            </a:stretch>
          </p:blipFill>
          <p:spPr>
            <a:xfrm>
              <a:off x="6477000" y="5257800"/>
              <a:ext cx="1447800" cy="723900"/>
            </a:xfrm>
            <a:prstGeom prst="rect">
              <a:avLst/>
            </a:prstGeom>
          </p:spPr>
        </p:pic>
      </p:grpSp>
      <p:cxnSp>
        <p:nvCxnSpPr>
          <p:cNvPr id="83" name="Elbow Connector 82"/>
          <p:cNvCxnSpPr>
            <a:stCxn id="59" idx="6"/>
            <a:endCxn id="56" idx="2"/>
          </p:cNvCxnSpPr>
          <p:nvPr/>
        </p:nvCxnSpPr>
        <p:spPr>
          <a:xfrm>
            <a:off x="1828800" y="2133600"/>
            <a:ext cx="1828800" cy="190500"/>
          </a:xfrm>
          <a:prstGeom prst="bentConnector3">
            <a:avLst>
              <a:gd name="adj1" fmla="val 50000"/>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a:stCxn id="61" idx="2"/>
            <a:endCxn id="56" idx="6"/>
          </p:cNvCxnSpPr>
          <p:nvPr/>
        </p:nvCxnSpPr>
        <p:spPr>
          <a:xfrm rot="10800000">
            <a:off x="5562600" y="2324100"/>
            <a:ext cx="1066800" cy="838200"/>
          </a:xfrm>
          <a:prstGeom prst="bentConnector3">
            <a:avLst>
              <a:gd name="adj1" fmla="val 50000"/>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74" idx="0"/>
            <a:endCxn id="56" idx="4"/>
          </p:cNvCxnSpPr>
          <p:nvPr/>
        </p:nvCxnSpPr>
        <p:spPr>
          <a:xfrm rot="16200000" flipV="1">
            <a:off x="5162550" y="2724150"/>
            <a:ext cx="1600200" cy="2705100"/>
          </a:xfrm>
          <a:prstGeom prst="bentConnector3">
            <a:avLst>
              <a:gd name="adj1" fmla="val 29879"/>
            </a:avLst>
          </a:prstGeom>
          <a:ln w="38100">
            <a:solidFill>
              <a:srgbClr val="C0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2" name="Shape 91"/>
          <p:cNvCxnSpPr>
            <a:stCxn id="57" idx="6"/>
            <a:endCxn id="70" idx="0"/>
          </p:cNvCxnSpPr>
          <p:nvPr/>
        </p:nvCxnSpPr>
        <p:spPr>
          <a:xfrm>
            <a:off x="2514600" y="4000500"/>
            <a:ext cx="1828800" cy="952500"/>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63" idx="2"/>
            <a:endCxn id="57" idx="2"/>
          </p:cNvCxnSpPr>
          <p:nvPr/>
        </p:nvCxnSpPr>
        <p:spPr>
          <a:xfrm rot="10800000" flipH="1">
            <a:off x="533400" y="4000500"/>
            <a:ext cx="76200" cy="1866900"/>
          </a:xfrm>
          <a:prstGeom prst="bentConnector3">
            <a:avLst>
              <a:gd name="adj1" fmla="val -30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7" name="Shape 96"/>
          <p:cNvCxnSpPr>
            <a:stCxn id="71" idx="2"/>
            <a:endCxn id="57" idx="4"/>
          </p:cNvCxnSpPr>
          <p:nvPr/>
        </p:nvCxnSpPr>
        <p:spPr>
          <a:xfrm rot="10800000">
            <a:off x="1562100" y="4953000"/>
            <a:ext cx="571500" cy="381000"/>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9" name="Shape 98"/>
          <p:cNvCxnSpPr>
            <a:stCxn id="57" idx="1"/>
            <a:endCxn id="59" idx="2"/>
          </p:cNvCxnSpPr>
          <p:nvPr/>
        </p:nvCxnSpPr>
        <p:spPr>
          <a:xfrm rot="16200000" flipV="1">
            <a:off x="76201" y="2514600"/>
            <a:ext cx="1193381" cy="431381"/>
          </a:xfrm>
          <a:prstGeom prst="bentConnector4">
            <a:avLst>
              <a:gd name="adj1" fmla="val 3103"/>
              <a:gd name="adj2" fmla="val 152993"/>
            </a:avLst>
          </a:prstGeom>
          <a:ln w="38100">
            <a:solidFill>
              <a:srgbClr val="C0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question-mark.jpg"/>
          <p:cNvPicPr>
            <a:picLocks noChangeAspect="1"/>
          </p:cNvPicPr>
          <p:nvPr/>
        </p:nvPicPr>
        <p:blipFill>
          <a:blip r:embed="rId2" cstate="print"/>
          <a:stretch>
            <a:fillRect/>
          </a:stretch>
        </p:blipFill>
        <p:spPr>
          <a:xfrm>
            <a:off x="1066800" y="2590800"/>
            <a:ext cx="3810000" cy="3810000"/>
          </a:xfrm>
          <a:prstGeom prst="rect">
            <a:avLst/>
          </a:prstGeom>
        </p:spPr>
      </p:pic>
      <p:sp>
        <p:nvSpPr>
          <p:cNvPr id="28" name="Rounded Rectangular Callout 27"/>
          <p:cNvSpPr/>
          <p:nvPr/>
        </p:nvSpPr>
        <p:spPr>
          <a:xfrm>
            <a:off x="4114800" y="1295400"/>
            <a:ext cx="3657600" cy="2667000"/>
          </a:xfrm>
          <a:prstGeom prst="wedgeRoundRectCallout">
            <a:avLst>
              <a:gd name="adj1" fmla="val -46537"/>
              <a:gd name="adj2" fmla="val 673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bangjii\0.prop\IoT-cloud.jpg"/>
          <p:cNvPicPr>
            <a:picLocks noChangeAspect="1" noChangeArrowheads="1"/>
          </p:cNvPicPr>
          <p:nvPr/>
        </p:nvPicPr>
        <p:blipFill>
          <a:blip r:embed="rId3" cstate="print"/>
          <a:srcRect/>
          <a:stretch>
            <a:fillRect/>
          </a:stretch>
        </p:blipFill>
        <p:spPr bwMode="auto">
          <a:xfrm>
            <a:off x="4267200" y="1447800"/>
            <a:ext cx="3362325" cy="2397849"/>
          </a:xfrm>
          <a:prstGeom prst="rect">
            <a:avLst/>
          </a:prstGeom>
          <a:noFill/>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270F8474-5530-4412-8390-9D4D97A2CB54}"/>
              </a:ext>
            </a:extLst>
          </p:cNvPr>
          <p:cNvPicPr>
            <a:picLocks noChangeAspect="1"/>
          </p:cNvPicPr>
          <p:nvPr/>
        </p:nvPicPr>
        <p:blipFill>
          <a:blip r:embed="rId2" cstate="print"/>
          <a:stretch>
            <a:fillRect/>
          </a:stretch>
        </p:blipFill>
        <p:spPr>
          <a:xfrm>
            <a:off x="0" y="0"/>
            <a:ext cx="9144000" cy="6858000"/>
          </a:xfrm>
          <a:prstGeom prst="rect">
            <a:avLst/>
          </a:prstGeom>
        </p:spPr>
      </p:pic>
      <p:pic>
        <p:nvPicPr>
          <p:cNvPr id="15" name="Picture 14" descr="the-benefits-of-telemedicine-2-638.jpg"/>
          <p:cNvPicPr>
            <a:picLocks noChangeAspect="1"/>
          </p:cNvPicPr>
          <p:nvPr/>
        </p:nvPicPr>
        <p:blipFill>
          <a:blip r:embed="rId3" cstate="print"/>
          <a:srcRect r="3762" b="9812"/>
          <a:stretch>
            <a:fillRect/>
          </a:stretch>
        </p:blipFill>
        <p:spPr>
          <a:xfrm>
            <a:off x="906286" y="943440"/>
            <a:ext cx="7323314" cy="5152560"/>
          </a:xfrm>
          <a:prstGeom prst="rect">
            <a:avLst/>
          </a:prstGeom>
        </p:spPr>
      </p:pic>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152400" y="152400"/>
            <a:ext cx="221246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a:t>
            </a:r>
          </a:p>
        </p:txBody>
      </p:sp>
    </p:spTree>
    <p:extLst>
      <p:ext uri="{BB962C8B-B14F-4D97-AF65-F5344CB8AC3E}">
        <p14:creationId xmlns:p14="http://schemas.microsoft.com/office/powerpoint/2010/main" val="2831050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9F5E331D-BF6A-4872-9F9E-0C501F02C87D}"/>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152400" y="152400"/>
            <a:ext cx="221246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a:t>
            </a:r>
          </a:p>
        </p:txBody>
      </p:sp>
      <p:pic>
        <p:nvPicPr>
          <p:cNvPr id="5" name="Picture 4" descr="rontgen-telemedicine.png"/>
          <p:cNvPicPr/>
          <p:nvPr/>
        </p:nvPicPr>
        <p:blipFill>
          <a:blip r:embed="rId3" cstate="print"/>
          <a:srcRect b="5023"/>
          <a:stretch>
            <a:fillRect/>
          </a:stretch>
        </p:blipFill>
        <p:spPr>
          <a:xfrm>
            <a:off x="609600" y="1371600"/>
            <a:ext cx="3581400" cy="4572000"/>
          </a:xfrm>
          <a:prstGeom prst="rect">
            <a:avLst/>
          </a:prstGeom>
        </p:spPr>
      </p:pic>
      <p:sp>
        <p:nvSpPr>
          <p:cNvPr id="6" name="Rectangle 5"/>
          <p:cNvSpPr/>
          <p:nvPr/>
        </p:nvSpPr>
        <p:spPr>
          <a:xfrm>
            <a:off x="4267200" y="1371600"/>
            <a:ext cx="4572000" cy="1938992"/>
          </a:xfrm>
          <a:prstGeom prst="rect">
            <a:avLst/>
          </a:prstGeom>
          <a:noFill/>
        </p:spPr>
        <p:txBody>
          <a:bodyPr wrap="square" lIns="91440" tIns="45720" rIns="91440" bIns="45720">
            <a:spAutoFit/>
          </a:bodyPr>
          <a:lstStyle/>
          <a:p>
            <a:r>
              <a:rPr lang="en-US" sz="2000" dirty="0"/>
              <a:t>Mobile </a:t>
            </a:r>
            <a:r>
              <a:rPr lang="en-US" sz="2000" dirty="0" err="1"/>
              <a:t>Teleradiologi</a:t>
            </a:r>
            <a:r>
              <a:rPr lang="en-US" sz="2000" dirty="0"/>
              <a:t> </a:t>
            </a:r>
            <a:r>
              <a:rPr lang="en-US" sz="2000" dirty="0" err="1"/>
              <a:t>telah</a:t>
            </a:r>
            <a:r>
              <a:rPr lang="en-US" sz="2000" dirty="0"/>
              <a:t> </a:t>
            </a:r>
            <a:r>
              <a:rPr lang="en-US" sz="2000" dirty="0" err="1"/>
              <a:t>dimanfaatkan</a:t>
            </a:r>
            <a:r>
              <a:rPr lang="en-US" sz="2000" dirty="0"/>
              <a:t> </a:t>
            </a:r>
            <a:r>
              <a:rPr lang="en-US" sz="2000" dirty="0" err="1"/>
              <a:t>di</a:t>
            </a:r>
            <a:r>
              <a:rPr lang="en-US" sz="2000" dirty="0"/>
              <a:t> </a:t>
            </a:r>
            <a:r>
              <a:rPr lang="en-US" sz="2000" dirty="0" err="1"/>
              <a:t>desa</a:t>
            </a:r>
            <a:r>
              <a:rPr lang="en-US" sz="2000" dirty="0"/>
              <a:t> </a:t>
            </a:r>
            <a:r>
              <a:rPr lang="en-US" sz="2000" dirty="0" err="1"/>
              <a:t>didaerah</a:t>
            </a:r>
            <a:r>
              <a:rPr lang="en-US" sz="2000" dirty="0"/>
              <a:t> Botswana </a:t>
            </a:r>
            <a:r>
              <a:rPr lang="en-US" sz="2000" dirty="0" err="1"/>
              <a:t>untuk</a:t>
            </a:r>
            <a:r>
              <a:rPr lang="en-US" sz="2000" dirty="0"/>
              <a:t> </a:t>
            </a:r>
            <a:r>
              <a:rPr lang="en-US" sz="2000" dirty="0" err="1"/>
              <a:t>berkomunikasi</a:t>
            </a:r>
            <a:r>
              <a:rPr lang="en-US" sz="2000" dirty="0"/>
              <a:t> </a:t>
            </a:r>
            <a:r>
              <a:rPr lang="en-US" sz="2000" dirty="0" err="1"/>
              <a:t>dengan</a:t>
            </a:r>
            <a:r>
              <a:rPr lang="en-US" sz="2000" dirty="0"/>
              <a:t> </a:t>
            </a:r>
            <a:r>
              <a:rPr lang="en-US" sz="2000" dirty="0" err="1"/>
              <a:t>ahli</a:t>
            </a:r>
            <a:r>
              <a:rPr lang="en-US" sz="2000" dirty="0"/>
              <a:t> </a:t>
            </a:r>
            <a:r>
              <a:rPr lang="en-US" sz="2000" dirty="0" err="1"/>
              <a:t>radiologi</a:t>
            </a:r>
            <a:r>
              <a:rPr lang="en-US" sz="2000" dirty="0"/>
              <a:t> yang </a:t>
            </a:r>
            <a:r>
              <a:rPr lang="en-US" sz="2000" dirty="0" err="1"/>
              <a:t>berada</a:t>
            </a:r>
            <a:r>
              <a:rPr lang="en-US" sz="2000" dirty="0"/>
              <a:t> </a:t>
            </a:r>
            <a:r>
              <a:rPr lang="en-US" sz="2000" dirty="0" err="1"/>
              <a:t>di</a:t>
            </a:r>
            <a:r>
              <a:rPr lang="en-US" sz="2000" dirty="0"/>
              <a:t> </a:t>
            </a:r>
            <a:r>
              <a:rPr lang="en-US" sz="2000" dirty="0" err="1"/>
              <a:t>kota</a:t>
            </a:r>
            <a:r>
              <a:rPr lang="en-US" sz="2000" dirty="0"/>
              <a:t> Gaborone. </a:t>
            </a:r>
          </a:p>
          <a:p>
            <a:r>
              <a:rPr lang="en-US" sz="2000" dirty="0"/>
              <a:t>(</a:t>
            </a:r>
            <a:r>
              <a:rPr lang="en-US" sz="2000" b="1" dirty="0" err="1"/>
              <a:t>Foto</a:t>
            </a:r>
            <a:r>
              <a:rPr lang="en-US" sz="2000" b="1" dirty="0"/>
              <a:t> </a:t>
            </a:r>
            <a:r>
              <a:rPr lang="en-US" sz="2000" b="1" dirty="0" err="1"/>
              <a:t>diambil</a:t>
            </a:r>
            <a:r>
              <a:rPr lang="en-US" sz="2000" b="1" dirty="0"/>
              <a:t>: Ryan Littman-Quinn, Carrie </a:t>
            </a:r>
            <a:r>
              <a:rPr lang="en-US" sz="2000" b="1" dirty="0" err="1"/>
              <a:t>Kovarik</a:t>
            </a:r>
            <a:r>
              <a:rPr lang="en-US" sz="2000" b="1" dirty="0"/>
              <a:t>: Botswana-</a:t>
            </a:r>
            <a:r>
              <a:rPr lang="en-US" sz="2000" b="1" dirty="0" err="1"/>
              <a:t>UPenn</a:t>
            </a:r>
            <a:r>
              <a:rPr lang="en-US" sz="2000" b="1" dirty="0"/>
              <a:t> Partnership</a:t>
            </a:r>
            <a:r>
              <a:rPr lang="en-US" sz="2000" dirty="0"/>
              <a:t>)</a:t>
            </a:r>
          </a:p>
        </p:txBody>
      </p:sp>
    </p:spTree>
    <p:extLst>
      <p:ext uri="{BB962C8B-B14F-4D97-AF65-F5344CB8AC3E}">
        <p14:creationId xmlns:p14="http://schemas.microsoft.com/office/powerpoint/2010/main" val="784884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A70F498C-3876-47D7-A7CC-89B1294804D8}"/>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152400" y="152400"/>
            <a:ext cx="221246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a:t>
            </a:r>
          </a:p>
        </p:txBody>
      </p:sp>
      <p:sp>
        <p:nvSpPr>
          <p:cNvPr id="6" name="Rectangle 5"/>
          <p:cNvSpPr/>
          <p:nvPr/>
        </p:nvSpPr>
        <p:spPr>
          <a:xfrm>
            <a:off x="457201" y="1779925"/>
            <a:ext cx="8382000" cy="3785652"/>
          </a:xfrm>
          <a:prstGeom prst="rect">
            <a:avLst/>
          </a:prstGeom>
          <a:noFill/>
        </p:spPr>
        <p:txBody>
          <a:bodyPr wrap="square" lIns="91440" tIns="45720" rIns="91440" bIns="45720">
            <a:spAutoFit/>
          </a:bodyPr>
          <a:lstStyle/>
          <a:p>
            <a:r>
              <a:rPr lang="en-US" sz="2000" dirty="0" err="1"/>
              <a:t>Penerapan</a:t>
            </a:r>
            <a:r>
              <a:rPr lang="en-US" sz="2000" dirty="0"/>
              <a:t> Telemedicine </a:t>
            </a:r>
            <a:r>
              <a:rPr lang="en-US" sz="2000" dirty="0" err="1"/>
              <a:t>telah</a:t>
            </a:r>
            <a:r>
              <a:rPr lang="en-US" sz="2000" dirty="0"/>
              <a:t> </a:t>
            </a:r>
            <a:r>
              <a:rPr lang="en-US" sz="2000" dirty="0" err="1"/>
              <a:t>sukses</a:t>
            </a:r>
            <a:r>
              <a:rPr lang="en-US" sz="2000" dirty="0"/>
              <a:t> </a:t>
            </a:r>
            <a:r>
              <a:rPr lang="en-US" sz="2000" dirty="0" err="1"/>
              <a:t>meningkatkan</a:t>
            </a:r>
            <a:r>
              <a:rPr lang="en-US" sz="2000" dirty="0"/>
              <a:t> </a:t>
            </a:r>
            <a:r>
              <a:rPr lang="en-US" sz="2000" dirty="0" err="1"/>
              <a:t>kualitas</a:t>
            </a:r>
            <a:r>
              <a:rPr lang="en-US" sz="2000" dirty="0"/>
              <a:t> </a:t>
            </a:r>
            <a:r>
              <a:rPr lang="en-US" sz="2000" dirty="0" err="1"/>
              <a:t>dan</a:t>
            </a:r>
            <a:r>
              <a:rPr lang="en-US" sz="2000" dirty="0"/>
              <a:t> </a:t>
            </a:r>
            <a:r>
              <a:rPr lang="en-US" sz="2000" dirty="0" err="1"/>
              <a:t>aksesbilitas</a:t>
            </a:r>
            <a:r>
              <a:rPr lang="en-US" sz="2000" dirty="0"/>
              <a:t> </a:t>
            </a:r>
            <a:r>
              <a:rPr lang="en-US" sz="2000" dirty="0" err="1"/>
              <a:t>dari</a:t>
            </a:r>
            <a:r>
              <a:rPr lang="en-US" sz="2000" dirty="0"/>
              <a:t> </a:t>
            </a:r>
            <a:r>
              <a:rPr lang="en-US" sz="2000" dirty="0" err="1"/>
              <a:t>pelayanan</a:t>
            </a:r>
            <a:r>
              <a:rPr lang="en-US" sz="2000" dirty="0"/>
              <a:t> </a:t>
            </a:r>
            <a:r>
              <a:rPr lang="en-US" sz="2000" dirty="0" err="1"/>
              <a:t>kesehatan</a:t>
            </a:r>
            <a:r>
              <a:rPr lang="en-US" sz="2000" dirty="0"/>
              <a:t> </a:t>
            </a:r>
            <a:r>
              <a:rPr lang="en-US" sz="2000" dirty="0" err="1"/>
              <a:t>dengan</a:t>
            </a:r>
            <a:r>
              <a:rPr lang="en-US" sz="2000" dirty="0"/>
              <a:t> </a:t>
            </a:r>
            <a:r>
              <a:rPr lang="en-US" sz="2000" dirty="0" err="1"/>
              <a:t>memberikan</a:t>
            </a:r>
            <a:r>
              <a:rPr lang="en-US" sz="2000" dirty="0"/>
              <a:t> </a:t>
            </a:r>
            <a:r>
              <a:rPr lang="en-US" sz="2000" dirty="0" err="1"/>
              <a:t>pelayanan</a:t>
            </a:r>
            <a:r>
              <a:rPr lang="en-US" sz="2000" dirty="0"/>
              <a:t> yang </a:t>
            </a:r>
            <a:r>
              <a:rPr lang="en-US" sz="2000" dirty="0" err="1"/>
              <a:t>jauh</a:t>
            </a:r>
            <a:r>
              <a:rPr lang="en-US" sz="2000" dirty="0"/>
              <a:t> </a:t>
            </a:r>
            <a:r>
              <a:rPr lang="en-US" sz="2000" dirty="0" err="1"/>
              <a:t>untuk</a:t>
            </a:r>
            <a:r>
              <a:rPr lang="en-US" sz="2000" dirty="0"/>
              <a:t> </a:t>
            </a:r>
            <a:r>
              <a:rPr lang="en-US" sz="2000" dirty="0" err="1"/>
              <a:t>mengevaluasi</a:t>
            </a:r>
            <a:r>
              <a:rPr lang="en-US" sz="2000" dirty="0"/>
              <a:t>, diagnosis, </a:t>
            </a:r>
            <a:r>
              <a:rPr lang="en-US" sz="2000" dirty="0" err="1"/>
              <a:t>mengobati</a:t>
            </a:r>
            <a:r>
              <a:rPr lang="en-US" sz="2000" dirty="0"/>
              <a:t> </a:t>
            </a:r>
            <a:r>
              <a:rPr lang="en-US" sz="2000" dirty="0" err="1"/>
              <a:t>dan</a:t>
            </a:r>
            <a:r>
              <a:rPr lang="en-US" sz="2000" dirty="0"/>
              <a:t> </a:t>
            </a:r>
            <a:r>
              <a:rPr lang="en-US" sz="2000" dirty="0" err="1"/>
              <a:t>memberikan</a:t>
            </a:r>
            <a:r>
              <a:rPr lang="en-US" sz="2000" dirty="0"/>
              <a:t> </a:t>
            </a:r>
            <a:r>
              <a:rPr lang="en-US" sz="2000" dirty="0" err="1"/>
              <a:t>tindak</a:t>
            </a:r>
            <a:r>
              <a:rPr lang="en-US" sz="2000" dirty="0"/>
              <a:t> </a:t>
            </a:r>
            <a:r>
              <a:rPr lang="en-US" sz="2000" dirty="0" err="1"/>
              <a:t>lanjut</a:t>
            </a:r>
            <a:r>
              <a:rPr lang="en-US" sz="2000" dirty="0"/>
              <a:t> </a:t>
            </a:r>
            <a:r>
              <a:rPr lang="en-US" sz="2000" dirty="0" err="1"/>
              <a:t>pelayanan</a:t>
            </a:r>
            <a:r>
              <a:rPr lang="en-US" sz="2000" dirty="0"/>
              <a:t> </a:t>
            </a:r>
            <a:r>
              <a:rPr lang="en-US" sz="2000" dirty="0" err="1"/>
              <a:t>kepada</a:t>
            </a:r>
            <a:r>
              <a:rPr lang="en-US" sz="2000" dirty="0"/>
              <a:t> </a:t>
            </a:r>
            <a:r>
              <a:rPr lang="en-US" sz="2000" dirty="0" err="1"/>
              <a:t>pasien</a:t>
            </a:r>
            <a:r>
              <a:rPr lang="en-US" sz="2000" dirty="0"/>
              <a:t> </a:t>
            </a:r>
            <a:r>
              <a:rPr lang="en-US" sz="2000" dirty="0" err="1"/>
              <a:t>dari</a:t>
            </a:r>
            <a:r>
              <a:rPr lang="en-US" sz="2000" dirty="0"/>
              <a:t> </a:t>
            </a:r>
            <a:r>
              <a:rPr lang="en-US" sz="2000" dirty="0" err="1"/>
              <a:t>kota</a:t>
            </a:r>
            <a:r>
              <a:rPr lang="en-US" sz="2000" dirty="0"/>
              <a:t> yang </a:t>
            </a:r>
            <a:r>
              <a:rPr lang="en-US" sz="2000" dirty="0" err="1"/>
              <a:t>mempunyai</a:t>
            </a:r>
            <a:r>
              <a:rPr lang="en-US" sz="2000" dirty="0"/>
              <a:t> </a:t>
            </a:r>
            <a:r>
              <a:rPr lang="en-US" sz="2000" dirty="0" err="1"/>
              <a:t>tingkat</a:t>
            </a:r>
            <a:r>
              <a:rPr lang="en-US" sz="2000" dirty="0"/>
              <a:t> </a:t>
            </a:r>
            <a:r>
              <a:rPr lang="en-US" sz="2000" dirty="0" err="1"/>
              <a:t>ekonomi</a:t>
            </a:r>
            <a:r>
              <a:rPr lang="en-US" sz="2000" dirty="0"/>
              <a:t> </a:t>
            </a:r>
            <a:r>
              <a:rPr lang="en-US" sz="2000" dirty="0" err="1"/>
              <a:t>rendah</a:t>
            </a:r>
            <a:r>
              <a:rPr lang="en-US" sz="2000" dirty="0"/>
              <a:t>. </a:t>
            </a:r>
            <a:r>
              <a:rPr lang="en-US" sz="2000" dirty="0" err="1"/>
              <a:t>Dengan</a:t>
            </a:r>
            <a:r>
              <a:rPr lang="en-US" sz="2000" dirty="0"/>
              <a:t> </a:t>
            </a:r>
            <a:r>
              <a:rPr lang="en-US" sz="2000" dirty="0" err="1"/>
              <a:t>meningkatkan</a:t>
            </a:r>
            <a:r>
              <a:rPr lang="en-US" sz="2000" dirty="0"/>
              <a:t> </a:t>
            </a:r>
            <a:r>
              <a:rPr lang="en-US" sz="2000" dirty="0" err="1"/>
              <a:t>aksesibilitas</a:t>
            </a:r>
            <a:r>
              <a:rPr lang="en-US" sz="2000" dirty="0"/>
              <a:t> </a:t>
            </a:r>
            <a:r>
              <a:rPr lang="en-US" sz="2000" dirty="0" err="1"/>
              <a:t>dari</a:t>
            </a:r>
            <a:r>
              <a:rPr lang="en-US" sz="2000" dirty="0"/>
              <a:t> </a:t>
            </a:r>
            <a:r>
              <a:rPr lang="en-US" sz="2000" dirty="0" err="1"/>
              <a:t>pelayanan</a:t>
            </a:r>
            <a:r>
              <a:rPr lang="en-US" sz="2000" dirty="0"/>
              <a:t> </a:t>
            </a:r>
            <a:r>
              <a:rPr lang="en-US" sz="2000" dirty="0" err="1"/>
              <a:t>kesehatan</a:t>
            </a:r>
            <a:r>
              <a:rPr lang="en-US" sz="2000" dirty="0"/>
              <a:t> telemedicine </a:t>
            </a:r>
            <a:r>
              <a:rPr lang="en-US" sz="2000" dirty="0" err="1"/>
              <a:t>dapat</a:t>
            </a:r>
            <a:r>
              <a:rPr lang="en-US" sz="2000" dirty="0"/>
              <a:t> </a:t>
            </a:r>
            <a:r>
              <a:rPr lang="en-US" sz="2000" dirty="0" err="1"/>
              <a:t>membuat</a:t>
            </a:r>
            <a:r>
              <a:rPr lang="en-US" sz="2000" dirty="0"/>
              <a:t> </a:t>
            </a:r>
            <a:r>
              <a:rPr lang="en-US" sz="2000" dirty="0" err="1"/>
              <a:t>pasien</a:t>
            </a:r>
            <a:r>
              <a:rPr lang="en-US" sz="2000" dirty="0"/>
              <a:t> </a:t>
            </a:r>
            <a:r>
              <a:rPr lang="en-US" sz="2000" dirty="0" err="1"/>
              <a:t>untuk</a:t>
            </a:r>
            <a:r>
              <a:rPr lang="en-US" sz="2000" dirty="0"/>
              <a:t> </a:t>
            </a:r>
            <a:r>
              <a:rPr lang="en-US" sz="2000" dirty="0" err="1"/>
              <a:t>mencari</a:t>
            </a:r>
            <a:r>
              <a:rPr lang="en-US" sz="2000" dirty="0"/>
              <a:t> </a:t>
            </a:r>
            <a:r>
              <a:rPr lang="en-US" sz="2000" dirty="0" err="1"/>
              <a:t>perawatan</a:t>
            </a:r>
            <a:r>
              <a:rPr lang="en-US" sz="2000" dirty="0"/>
              <a:t> </a:t>
            </a:r>
            <a:r>
              <a:rPr lang="en-US" sz="2000" dirty="0" err="1"/>
              <a:t>lebih</a:t>
            </a:r>
            <a:r>
              <a:rPr lang="en-US" sz="2000" dirty="0"/>
              <a:t> </a:t>
            </a:r>
            <a:r>
              <a:rPr lang="en-US" sz="2000" dirty="0" err="1"/>
              <a:t>awal</a:t>
            </a:r>
            <a:r>
              <a:rPr lang="en-US" sz="2000" dirty="0"/>
              <a:t> </a:t>
            </a:r>
            <a:r>
              <a:rPr lang="en-US" sz="2000" dirty="0" err="1"/>
              <a:t>dan</a:t>
            </a:r>
            <a:r>
              <a:rPr lang="en-US" sz="2000" dirty="0"/>
              <a:t> </a:t>
            </a:r>
            <a:r>
              <a:rPr lang="en-US" sz="2000" dirty="0" err="1"/>
              <a:t>mengikuti</a:t>
            </a:r>
            <a:r>
              <a:rPr lang="en-US" sz="2000" dirty="0"/>
              <a:t> </a:t>
            </a:r>
            <a:r>
              <a:rPr lang="en-US" sz="2000" dirty="0" err="1"/>
              <a:t>perawatan</a:t>
            </a:r>
            <a:r>
              <a:rPr lang="en-US" sz="2000" dirty="0"/>
              <a:t> </a:t>
            </a:r>
            <a:r>
              <a:rPr lang="en-US" sz="2000" dirty="0" err="1"/>
              <a:t>awal</a:t>
            </a:r>
            <a:r>
              <a:rPr lang="en-US" sz="2000" dirty="0"/>
              <a:t> yang </a:t>
            </a:r>
            <a:r>
              <a:rPr lang="en-US" sz="2000" dirty="0" err="1"/>
              <a:t>lebih</a:t>
            </a:r>
            <a:r>
              <a:rPr lang="en-US" sz="2000" dirty="0"/>
              <a:t> </a:t>
            </a:r>
            <a:r>
              <a:rPr lang="en-US" sz="2000" dirty="0" err="1"/>
              <a:t>baik</a:t>
            </a:r>
            <a:r>
              <a:rPr lang="en-US" sz="2000" dirty="0"/>
              <a:t>, </a:t>
            </a:r>
            <a:r>
              <a:rPr lang="en-US" sz="2000" dirty="0" err="1"/>
              <a:t>serta</a:t>
            </a:r>
            <a:r>
              <a:rPr lang="en-US" sz="2000" dirty="0"/>
              <a:t> </a:t>
            </a:r>
            <a:r>
              <a:rPr lang="en-US" sz="2000" dirty="0" err="1"/>
              <a:t>meningkatkan</a:t>
            </a:r>
            <a:r>
              <a:rPr lang="en-US" sz="2000" dirty="0"/>
              <a:t> </a:t>
            </a:r>
            <a:r>
              <a:rPr lang="en-US" sz="2000" dirty="0" err="1"/>
              <a:t>kualitas</a:t>
            </a:r>
            <a:r>
              <a:rPr lang="en-US" sz="2000" dirty="0"/>
              <a:t> </a:t>
            </a:r>
            <a:r>
              <a:rPr lang="en-US" sz="2000" dirty="0" err="1"/>
              <a:t>dari</a:t>
            </a:r>
            <a:r>
              <a:rPr lang="en-US" sz="2000" dirty="0"/>
              <a:t> </a:t>
            </a:r>
            <a:r>
              <a:rPr lang="en-US" sz="2000" dirty="0" err="1"/>
              <a:t>hidup</a:t>
            </a:r>
            <a:r>
              <a:rPr lang="en-US" sz="2000" dirty="0"/>
              <a:t> </a:t>
            </a:r>
            <a:r>
              <a:rPr lang="en-US" sz="2000" dirty="0" err="1"/>
              <a:t>untuk</a:t>
            </a:r>
            <a:r>
              <a:rPr lang="en-US" sz="2000" dirty="0"/>
              <a:t> </a:t>
            </a:r>
            <a:r>
              <a:rPr lang="en-US" sz="2000" dirty="0" err="1"/>
              <a:t>pasien</a:t>
            </a:r>
            <a:r>
              <a:rPr lang="en-US" sz="2000" dirty="0"/>
              <a:t> </a:t>
            </a:r>
            <a:r>
              <a:rPr lang="en-US" sz="2000" dirty="0" err="1"/>
              <a:t>dengan</a:t>
            </a:r>
            <a:r>
              <a:rPr lang="en-US" sz="2000" dirty="0"/>
              <a:t> </a:t>
            </a:r>
            <a:r>
              <a:rPr lang="en-US" sz="2000" dirty="0" err="1"/>
              <a:t>kondisi</a:t>
            </a:r>
            <a:r>
              <a:rPr lang="en-US" sz="2000" dirty="0"/>
              <a:t> </a:t>
            </a:r>
            <a:r>
              <a:rPr lang="en-US" sz="2000" dirty="0" err="1"/>
              <a:t>kronis</a:t>
            </a:r>
            <a:r>
              <a:rPr lang="en-US" sz="2000" dirty="0"/>
              <a:t>. </a:t>
            </a:r>
          </a:p>
          <a:p>
            <a:endParaRPr lang="en-US" sz="2000" dirty="0"/>
          </a:p>
          <a:p>
            <a:r>
              <a:rPr lang="en-US" sz="2000" b="1" dirty="0"/>
              <a:t>TELEMEDICINE – Opportunities and Developments in Member States</a:t>
            </a:r>
          </a:p>
          <a:p>
            <a:r>
              <a:rPr lang="en-US" dirty="0"/>
              <a:t>Global Observatory for </a:t>
            </a:r>
            <a:r>
              <a:rPr lang="en-US" dirty="0" err="1"/>
              <a:t>eHealth</a:t>
            </a:r>
            <a:r>
              <a:rPr lang="en-US" dirty="0"/>
              <a:t> series - Volume 2</a:t>
            </a:r>
          </a:p>
          <a:p>
            <a:pPr algn="just"/>
            <a:endParaRPr lang="en-US" sz="2000" dirty="0"/>
          </a:p>
        </p:txBody>
      </p:sp>
    </p:spTree>
    <p:extLst>
      <p:ext uri="{BB962C8B-B14F-4D97-AF65-F5344CB8AC3E}">
        <p14:creationId xmlns:p14="http://schemas.microsoft.com/office/powerpoint/2010/main" val="287512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D0CC2FD4-7929-4963-ADB2-70FBEED76283}"/>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9" name="Oval 8"/>
          <p:cNvSpPr/>
          <p:nvPr/>
        </p:nvSpPr>
        <p:spPr>
          <a:xfrm>
            <a:off x="2362200" y="1447800"/>
            <a:ext cx="4343400" cy="4419600"/>
          </a:xfrm>
          <a:prstGeom prst="ellipse">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152400" y="152400"/>
            <a:ext cx="221246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a:t>
            </a:r>
          </a:p>
        </p:txBody>
      </p:sp>
      <p:pic>
        <p:nvPicPr>
          <p:cNvPr id="7" name="Picture 6" descr="lungs-xray-photo-vector-icon-260nw-344507651.jpg"/>
          <p:cNvPicPr>
            <a:picLocks noChangeAspect="1"/>
          </p:cNvPicPr>
          <p:nvPr/>
        </p:nvPicPr>
        <p:blipFill>
          <a:blip r:embed="rId3" cstate="print"/>
          <a:srcRect b="7053"/>
          <a:stretch>
            <a:fillRect/>
          </a:stretch>
        </p:blipFill>
        <p:spPr>
          <a:xfrm>
            <a:off x="3657600" y="762000"/>
            <a:ext cx="1791364" cy="1793100"/>
          </a:xfrm>
          <a:prstGeom prst="rect">
            <a:avLst/>
          </a:prstGeom>
        </p:spPr>
      </p:pic>
      <p:grpSp>
        <p:nvGrpSpPr>
          <p:cNvPr id="13" name="Group 12"/>
          <p:cNvGrpSpPr/>
          <p:nvPr/>
        </p:nvGrpSpPr>
        <p:grpSpPr>
          <a:xfrm>
            <a:off x="5562600" y="2743200"/>
            <a:ext cx="1792224" cy="1792224"/>
            <a:chOff x="3352800" y="2971800"/>
            <a:chExt cx="1792224" cy="1792224"/>
          </a:xfrm>
        </p:grpSpPr>
        <p:sp>
          <p:nvSpPr>
            <p:cNvPr id="11" name="Rectangle 10"/>
            <p:cNvSpPr/>
            <p:nvPr/>
          </p:nvSpPr>
          <p:spPr>
            <a:xfrm>
              <a:off x="3352800" y="2971800"/>
              <a:ext cx="1792224" cy="179222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athology_icon.png"/>
            <p:cNvPicPr>
              <a:picLocks noChangeAspect="1"/>
            </p:cNvPicPr>
            <p:nvPr/>
          </p:nvPicPr>
          <p:blipFill>
            <a:blip r:embed="rId4" cstate="print"/>
            <a:stretch>
              <a:fillRect/>
            </a:stretch>
          </p:blipFill>
          <p:spPr>
            <a:xfrm>
              <a:off x="3505200" y="3124200"/>
              <a:ext cx="1487424" cy="1487424"/>
            </a:xfrm>
            <a:prstGeom prst="rect">
              <a:avLst/>
            </a:prstGeom>
          </p:spPr>
        </p:pic>
      </p:grpSp>
      <p:grpSp>
        <p:nvGrpSpPr>
          <p:cNvPr id="15" name="Group 14"/>
          <p:cNvGrpSpPr/>
          <p:nvPr/>
        </p:nvGrpSpPr>
        <p:grpSpPr>
          <a:xfrm>
            <a:off x="1712976" y="2743200"/>
            <a:ext cx="1792224" cy="1792224"/>
            <a:chOff x="685800" y="1600200"/>
            <a:chExt cx="1792224" cy="1792224"/>
          </a:xfrm>
        </p:grpSpPr>
        <p:sp>
          <p:nvSpPr>
            <p:cNvPr id="14" name="Rectangle 13"/>
            <p:cNvSpPr/>
            <p:nvPr/>
          </p:nvSpPr>
          <p:spPr>
            <a:xfrm>
              <a:off x="685800" y="1600200"/>
              <a:ext cx="1792224" cy="179222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5-512.png"/>
            <p:cNvPicPr>
              <a:picLocks noChangeAspect="1"/>
            </p:cNvPicPr>
            <p:nvPr/>
          </p:nvPicPr>
          <p:blipFill>
            <a:blip r:embed="rId5" cstate="print"/>
            <a:stretch>
              <a:fillRect/>
            </a:stretch>
          </p:blipFill>
          <p:spPr>
            <a:xfrm>
              <a:off x="701040" y="1615440"/>
              <a:ext cx="1737360" cy="1737360"/>
            </a:xfrm>
            <a:prstGeom prst="rect">
              <a:avLst/>
            </a:prstGeom>
          </p:spPr>
        </p:pic>
      </p:grpSp>
      <p:sp>
        <p:nvSpPr>
          <p:cNvPr id="16" name="Rectangle 15"/>
          <p:cNvSpPr/>
          <p:nvPr/>
        </p:nvSpPr>
        <p:spPr>
          <a:xfrm>
            <a:off x="3048000" y="5496580"/>
            <a:ext cx="3013967" cy="523220"/>
          </a:xfrm>
          <a:prstGeom prst="rect">
            <a:avLst/>
          </a:prstGeom>
          <a:solidFill>
            <a:schemeClr val="accent3">
              <a:lumMod val="60000"/>
              <a:lumOff val="40000"/>
            </a:schemeClr>
          </a:solidFill>
        </p:spPr>
        <p:txBody>
          <a:bodyPr wrap="none" lIns="91440" tIns="45720" rIns="91440" bIns="45720">
            <a:spAutoFit/>
          </a:bodyPr>
          <a:lstStyle/>
          <a:p>
            <a:r>
              <a:rPr lang="en-US" sz="2800" b="1" dirty="0">
                <a:latin typeface="Times New Roman" pitchFamily="18" charset="0"/>
                <a:cs typeface="Times New Roman" pitchFamily="18" charset="0"/>
              </a:rPr>
              <a:t>TELEMEDICINE</a:t>
            </a:r>
            <a:endParaRPr lang="en-US" sz="2000" b="1" dirty="0">
              <a:latin typeface="Times New Roman" pitchFamily="18" charset="0"/>
              <a:cs typeface="Times New Roman" pitchFamily="18" charset="0"/>
            </a:endParaRPr>
          </a:p>
        </p:txBody>
      </p:sp>
      <p:sp>
        <p:nvSpPr>
          <p:cNvPr id="17" name="Rectangle 16"/>
          <p:cNvSpPr/>
          <p:nvPr/>
        </p:nvSpPr>
        <p:spPr>
          <a:xfrm>
            <a:off x="457200" y="4572000"/>
            <a:ext cx="1774845" cy="369332"/>
          </a:xfrm>
          <a:prstGeom prst="rect">
            <a:avLst/>
          </a:prstGeom>
          <a:noFill/>
        </p:spPr>
        <p:txBody>
          <a:bodyPr wrap="none" lIns="91440" tIns="45720" rIns="91440" bIns="45720">
            <a:spAutoFit/>
          </a:bodyPr>
          <a:lstStyle/>
          <a:p>
            <a:r>
              <a:rPr lang="en-US" b="1" dirty="0" err="1">
                <a:latin typeface="Times New Roman" pitchFamily="18" charset="0"/>
                <a:cs typeface="Times New Roman" pitchFamily="18" charset="0"/>
              </a:rPr>
              <a:t>teledermatology</a:t>
            </a:r>
            <a:endParaRPr lang="en-US" sz="2000" b="1" dirty="0">
              <a:latin typeface="Times New Roman" pitchFamily="18" charset="0"/>
              <a:cs typeface="Times New Roman" pitchFamily="18" charset="0"/>
            </a:endParaRPr>
          </a:p>
        </p:txBody>
      </p:sp>
      <p:sp>
        <p:nvSpPr>
          <p:cNvPr id="19" name="Rectangle 18"/>
          <p:cNvSpPr/>
          <p:nvPr/>
        </p:nvSpPr>
        <p:spPr>
          <a:xfrm>
            <a:off x="6759555" y="4572000"/>
            <a:ext cx="1505540" cy="369332"/>
          </a:xfrm>
          <a:prstGeom prst="rect">
            <a:avLst/>
          </a:prstGeom>
          <a:noFill/>
        </p:spPr>
        <p:txBody>
          <a:bodyPr wrap="none" lIns="91440" tIns="45720" rIns="91440" bIns="45720">
            <a:spAutoFit/>
          </a:bodyPr>
          <a:lstStyle/>
          <a:p>
            <a:r>
              <a:rPr lang="en-US" b="1" dirty="0" err="1">
                <a:latin typeface="Times New Roman" pitchFamily="18" charset="0"/>
                <a:cs typeface="Times New Roman" pitchFamily="18" charset="0"/>
              </a:rPr>
              <a:t>telepathology</a:t>
            </a:r>
            <a:endParaRPr lang="en-US" sz="2000" b="1" dirty="0">
              <a:latin typeface="Times New Roman" pitchFamily="18" charset="0"/>
              <a:cs typeface="Times New Roman" pitchFamily="18" charset="0"/>
            </a:endParaRPr>
          </a:p>
        </p:txBody>
      </p:sp>
      <p:sp>
        <p:nvSpPr>
          <p:cNvPr id="20" name="Rectangle 19"/>
          <p:cNvSpPr/>
          <p:nvPr/>
        </p:nvSpPr>
        <p:spPr>
          <a:xfrm>
            <a:off x="5562600" y="762000"/>
            <a:ext cx="1467068" cy="369332"/>
          </a:xfrm>
          <a:prstGeom prst="rect">
            <a:avLst/>
          </a:prstGeom>
          <a:noFill/>
        </p:spPr>
        <p:txBody>
          <a:bodyPr wrap="none" lIns="91440" tIns="45720" rIns="91440" bIns="45720">
            <a:spAutoFit/>
          </a:bodyPr>
          <a:lstStyle/>
          <a:p>
            <a:r>
              <a:rPr lang="en-US" b="1" dirty="0" err="1">
                <a:latin typeface="Times New Roman" pitchFamily="18" charset="0"/>
                <a:cs typeface="Times New Roman" pitchFamily="18" charset="0"/>
              </a:rPr>
              <a:t>teleradiology</a:t>
            </a:r>
            <a:endParaRPr lang="en-US" sz="2000" b="1" dirty="0">
              <a:latin typeface="Times New Roman" pitchFamily="18" charset="0"/>
              <a:cs typeface="Times New Roman" pitchFamily="18" charset="0"/>
            </a:endParaRPr>
          </a:p>
        </p:txBody>
      </p:sp>
      <p:sp>
        <p:nvSpPr>
          <p:cNvPr id="21" name="Rectangle 20"/>
          <p:cNvSpPr/>
          <p:nvPr/>
        </p:nvSpPr>
        <p:spPr>
          <a:xfrm>
            <a:off x="76200" y="6245423"/>
            <a:ext cx="7010400" cy="307777"/>
          </a:xfrm>
          <a:prstGeom prst="rect">
            <a:avLst/>
          </a:prstGeom>
          <a:solidFill>
            <a:schemeClr val="accent5">
              <a:lumMod val="40000"/>
              <a:lumOff val="60000"/>
            </a:schemeClr>
          </a:solidFill>
        </p:spPr>
        <p:txBody>
          <a:bodyPr wrap="square" lIns="91440" tIns="45720" rIns="91440" bIns="45720">
            <a:spAutoFit/>
          </a:bodyPr>
          <a:lstStyle/>
          <a:p>
            <a:r>
              <a:rPr lang="en-US" sz="1400" b="1" dirty="0">
                <a:latin typeface="Times New Roman" pitchFamily="18" charset="0"/>
                <a:cs typeface="Times New Roman" pitchFamily="18" charset="0"/>
              </a:rPr>
              <a:t>BEBERAPA JENIS PENERAPAN TELEMEDICINE DIDALAM DUNIA KESEHATAN</a:t>
            </a:r>
          </a:p>
        </p:txBody>
      </p:sp>
    </p:spTree>
    <p:extLst>
      <p:ext uri="{BB962C8B-B14F-4D97-AF65-F5344CB8AC3E}">
        <p14:creationId xmlns:p14="http://schemas.microsoft.com/office/powerpoint/2010/main" val="418634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F3719158-E696-485A-AB16-578D388ABFDB}"/>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16" name="Rectangle 15"/>
          <p:cNvSpPr/>
          <p:nvPr/>
        </p:nvSpPr>
        <p:spPr>
          <a:xfrm>
            <a:off x="3124200" y="1600200"/>
            <a:ext cx="3311548" cy="769441"/>
          </a:xfrm>
          <a:prstGeom prst="rect">
            <a:avLst/>
          </a:prstGeom>
          <a:noFill/>
          <a:ln>
            <a:noFill/>
          </a:ln>
        </p:spPr>
        <p:txBody>
          <a:bodyPr wrap="none" lIns="91440" tIns="45720" rIns="91440" bIns="45720">
            <a:spAutoFit/>
          </a:bodyPr>
          <a:lstStyle/>
          <a:p>
            <a:r>
              <a:rPr lang="en-US" sz="4400" b="1" dirty="0">
                <a:solidFill>
                  <a:srgbClr val="FFC000"/>
                </a:solidFill>
                <a:latin typeface="Times New Roman" pitchFamily="18" charset="0"/>
                <a:cs typeface="Times New Roman" pitchFamily="18" charset="0"/>
              </a:rPr>
              <a:t>Synchronous</a:t>
            </a:r>
          </a:p>
        </p:txBody>
      </p:sp>
      <p:sp>
        <p:nvSpPr>
          <p:cNvPr id="17" name="Rectangle 16"/>
          <p:cNvSpPr/>
          <p:nvPr/>
        </p:nvSpPr>
        <p:spPr>
          <a:xfrm>
            <a:off x="1981200" y="2362200"/>
            <a:ext cx="2685928" cy="584775"/>
          </a:xfrm>
          <a:prstGeom prst="rect">
            <a:avLst/>
          </a:prstGeom>
          <a:noFill/>
          <a:ln>
            <a:noFill/>
          </a:ln>
        </p:spPr>
        <p:txBody>
          <a:bodyPr wrap="none" lIns="91440" tIns="45720" rIns="91440" bIns="45720">
            <a:spAutoFit/>
          </a:bodyPr>
          <a:lstStyle/>
          <a:p>
            <a:r>
              <a:rPr lang="en-US" sz="3200" b="1" dirty="0">
                <a:solidFill>
                  <a:srgbClr val="FF0000"/>
                </a:solidFill>
                <a:latin typeface="Times New Roman" pitchFamily="18" charset="0"/>
                <a:cs typeface="Times New Roman" pitchFamily="18" charset="0"/>
              </a:rPr>
              <a:t>Asynchronous</a:t>
            </a:r>
          </a:p>
        </p:txBody>
      </p:sp>
      <p:sp>
        <p:nvSpPr>
          <p:cNvPr id="18" name="Rectangle 17"/>
          <p:cNvSpPr/>
          <p:nvPr/>
        </p:nvSpPr>
        <p:spPr>
          <a:xfrm>
            <a:off x="4114800" y="2819400"/>
            <a:ext cx="1645002" cy="461665"/>
          </a:xfrm>
          <a:prstGeom prst="rect">
            <a:avLst/>
          </a:prstGeom>
          <a:noFill/>
          <a:ln>
            <a:noFill/>
          </a:ln>
        </p:spPr>
        <p:txBody>
          <a:bodyPr wrap="none" lIns="91440" tIns="45720" rIns="91440" bIns="45720">
            <a:spAutoFit/>
          </a:bodyPr>
          <a:lstStyle/>
          <a:p>
            <a:r>
              <a:rPr lang="en-US" sz="2400" b="1" dirty="0">
                <a:solidFill>
                  <a:srgbClr val="7030A0"/>
                </a:solidFill>
                <a:latin typeface="Times New Roman" pitchFamily="18" charset="0"/>
                <a:cs typeface="Times New Roman" pitchFamily="18" charset="0"/>
              </a:rPr>
              <a:t>Heart Rate</a:t>
            </a:r>
          </a:p>
        </p:txBody>
      </p:sp>
      <p:sp>
        <p:nvSpPr>
          <p:cNvPr id="19" name="Rectangle 18"/>
          <p:cNvSpPr/>
          <p:nvPr/>
        </p:nvSpPr>
        <p:spPr>
          <a:xfrm>
            <a:off x="4953000" y="3657600"/>
            <a:ext cx="1569660" cy="923330"/>
          </a:xfrm>
          <a:prstGeom prst="rect">
            <a:avLst/>
          </a:prstGeom>
          <a:noFill/>
          <a:ln>
            <a:noFill/>
          </a:ln>
        </p:spPr>
        <p:txBody>
          <a:bodyPr wrap="none" lIns="91440" tIns="45720" rIns="91440" bIns="45720">
            <a:spAutoFit/>
          </a:bodyPr>
          <a:lstStyle/>
          <a:p>
            <a:r>
              <a:rPr lang="en-US" sz="5400" b="1" dirty="0">
                <a:solidFill>
                  <a:srgbClr val="C00000"/>
                </a:solidFill>
                <a:latin typeface="Times New Roman" pitchFamily="18" charset="0"/>
                <a:cs typeface="Times New Roman" pitchFamily="18" charset="0"/>
              </a:rPr>
              <a:t>PPG</a:t>
            </a:r>
          </a:p>
        </p:txBody>
      </p:sp>
      <p:sp>
        <p:nvSpPr>
          <p:cNvPr id="20" name="Rectangle 19"/>
          <p:cNvSpPr/>
          <p:nvPr/>
        </p:nvSpPr>
        <p:spPr>
          <a:xfrm>
            <a:off x="2667000" y="2819400"/>
            <a:ext cx="1210588" cy="646331"/>
          </a:xfrm>
          <a:prstGeom prst="rect">
            <a:avLst/>
          </a:prstGeom>
          <a:noFill/>
          <a:ln>
            <a:noFill/>
          </a:ln>
        </p:spPr>
        <p:txBody>
          <a:bodyPr wrap="none" lIns="91440" tIns="45720" rIns="91440" bIns="45720">
            <a:spAutoFit/>
          </a:bodyPr>
          <a:lstStyle/>
          <a:p>
            <a:r>
              <a:rPr lang="en-US" sz="3600" b="1" dirty="0">
                <a:solidFill>
                  <a:schemeClr val="tx1">
                    <a:lumMod val="65000"/>
                    <a:lumOff val="35000"/>
                  </a:schemeClr>
                </a:solidFill>
                <a:latin typeface="Times New Roman" pitchFamily="18" charset="0"/>
                <a:cs typeface="Times New Roman" pitchFamily="18" charset="0"/>
              </a:rPr>
              <a:t>BPM</a:t>
            </a:r>
          </a:p>
        </p:txBody>
      </p:sp>
      <p:sp>
        <p:nvSpPr>
          <p:cNvPr id="21" name="Rectangle 20"/>
          <p:cNvSpPr/>
          <p:nvPr/>
        </p:nvSpPr>
        <p:spPr>
          <a:xfrm>
            <a:off x="1676400" y="3733800"/>
            <a:ext cx="3005951" cy="461665"/>
          </a:xfrm>
          <a:prstGeom prst="rect">
            <a:avLst/>
          </a:prstGeom>
          <a:noFill/>
          <a:ln>
            <a:noFill/>
          </a:ln>
        </p:spPr>
        <p:txBody>
          <a:bodyPr wrap="none" lIns="91440" tIns="45720" rIns="91440" bIns="45720">
            <a:spAutoFit/>
          </a:bodyPr>
          <a:lstStyle/>
          <a:p>
            <a:r>
              <a:rPr lang="en-US" sz="2400" b="1" dirty="0" err="1">
                <a:solidFill>
                  <a:srgbClr val="00B0F0"/>
                </a:solidFill>
                <a:latin typeface="Times New Roman" pitchFamily="18" charset="0"/>
                <a:cs typeface="Times New Roman" pitchFamily="18" charset="0"/>
              </a:rPr>
              <a:t>Photoplethysmogram</a:t>
            </a:r>
            <a:endParaRPr lang="en-US" sz="2400" b="1" dirty="0">
              <a:solidFill>
                <a:srgbClr val="00B0F0"/>
              </a:solidFill>
              <a:latin typeface="Times New Roman" pitchFamily="18" charset="0"/>
              <a:cs typeface="Times New Roman" pitchFamily="18" charset="0"/>
            </a:endParaRPr>
          </a:p>
        </p:txBody>
      </p:sp>
      <p:pic>
        <p:nvPicPr>
          <p:cNvPr id="22" name="Picture 21" descr="tab.gif"/>
          <p:cNvPicPr/>
          <p:nvPr/>
        </p:nvPicPr>
        <p:blipFill>
          <a:blip r:embed="rId3" cstate="print"/>
          <a:srcRect t="7724" b="30488"/>
          <a:stretch>
            <a:fillRect/>
          </a:stretch>
        </p:blipFill>
        <p:spPr>
          <a:xfrm>
            <a:off x="4876800" y="4724400"/>
            <a:ext cx="3276600" cy="1116854"/>
          </a:xfrm>
          <a:prstGeom prst="rect">
            <a:avLst/>
          </a:prstGeom>
        </p:spPr>
      </p:pic>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4648200" y="2286000"/>
            <a:ext cx="1665841" cy="584775"/>
          </a:xfrm>
          <a:prstGeom prst="rect">
            <a:avLst/>
          </a:prstGeom>
          <a:noFill/>
          <a:ln>
            <a:noFill/>
          </a:ln>
        </p:spPr>
        <p:txBody>
          <a:bodyPr wrap="none" lIns="91440" tIns="45720" rIns="91440" bIns="45720">
            <a:spAutoFit/>
          </a:bodyPr>
          <a:lstStyle/>
          <a:p>
            <a:r>
              <a:rPr lang="en-US" sz="3200" b="1" dirty="0" err="1">
                <a:ln>
                  <a:solidFill>
                    <a:srgbClr val="0070C0"/>
                  </a:solidFill>
                </a:ln>
                <a:solidFill>
                  <a:srgbClr val="0070C0"/>
                </a:solidFill>
                <a:latin typeface="Times New Roman" pitchFamily="18" charset="0"/>
                <a:cs typeface="Times New Roman" pitchFamily="18" charset="0"/>
              </a:rPr>
              <a:t>Arduino</a:t>
            </a:r>
            <a:endParaRPr lang="en-US" sz="3200" b="1" dirty="0">
              <a:ln>
                <a:solidFill>
                  <a:srgbClr val="0070C0"/>
                </a:solidFill>
              </a:ln>
              <a:solidFill>
                <a:srgbClr val="0070C0"/>
              </a:solidFill>
              <a:latin typeface="Times New Roman" pitchFamily="18" charset="0"/>
              <a:cs typeface="Times New Roman" pitchFamily="18" charset="0"/>
            </a:endParaRPr>
          </a:p>
        </p:txBody>
      </p:sp>
      <p:sp>
        <p:nvSpPr>
          <p:cNvPr id="13" name="Rectangle 12"/>
          <p:cNvSpPr/>
          <p:nvPr/>
        </p:nvSpPr>
        <p:spPr>
          <a:xfrm>
            <a:off x="3505200" y="3276600"/>
            <a:ext cx="1757212" cy="584775"/>
          </a:xfrm>
          <a:prstGeom prst="rect">
            <a:avLst/>
          </a:prstGeom>
          <a:noFill/>
          <a:ln>
            <a:noFill/>
          </a:ln>
        </p:spPr>
        <p:txBody>
          <a:bodyPr wrap="none" lIns="91440" tIns="45720" rIns="91440" bIns="45720">
            <a:spAutoFit/>
          </a:bodyPr>
          <a:lstStyle/>
          <a:p>
            <a:r>
              <a:rPr lang="en-US" sz="3200" b="1" dirty="0">
                <a:ln>
                  <a:solidFill>
                    <a:srgbClr val="66FF33"/>
                  </a:solidFill>
                </a:ln>
                <a:solidFill>
                  <a:srgbClr val="33CC33"/>
                </a:solidFill>
                <a:latin typeface="Times New Roman" pitchFamily="18" charset="0"/>
                <a:cs typeface="Times New Roman" pitchFamily="18" charset="0"/>
              </a:rPr>
              <a:t>ESP8266</a:t>
            </a:r>
          </a:p>
        </p:txBody>
      </p:sp>
      <p:sp>
        <p:nvSpPr>
          <p:cNvPr id="14" name="Rectangle 13"/>
          <p:cNvSpPr/>
          <p:nvPr/>
        </p:nvSpPr>
        <p:spPr>
          <a:xfrm>
            <a:off x="5638800" y="3048000"/>
            <a:ext cx="1065292" cy="584775"/>
          </a:xfrm>
          <a:prstGeom prst="rect">
            <a:avLst/>
          </a:prstGeom>
          <a:noFill/>
          <a:ln>
            <a:noFill/>
          </a:ln>
        </p:spPr>
        <p:txBody>
          <a:bodyPr wrap="none" lIns="91440" tIns="45720" rIns="91440" bIns="45720">
            <a:spAutoFit/>
          </a:bodyPr>
          <a:lstStyle/>
          <a:p>
            <a:r>
              <a:rPr lang="en-US" sz="3200" b="1" dirty="0" err="1">
                <a:solidFill>
                  <a:srgbClr val="FF0000"/>
                </a:solidFill>
                <a:latin typeface="Times New Roman" pitchFamily="18" charset="0"/>
                <a:cs typeface="Times New Roman" pitchFamily="18" charset="0"/>
              </a:rPr>
              <a:t>WiFi</a:t>
            </a:r>
            <a:endParaRPr lang="en-US" sz="3200" b="1" dirty="0">
              <a:solidFill>
                <a:srgbClr val="FF0000"/>
              </a:solidFill>
              <a:latin typeface="Times New Roman" pitchFamily="18" charset="0"/>
              <a:cs typeface="Times New Roman" pitchFamily="18" charset="0"/>
            </a:endParaRPr>
          </a:p>
        </p:txBody>
      </p:sp>
      <p:sp>
        <p:nvSpPr>
          <p:cNvPr id="25" name="Rectangle 24"/>
          <p:cNvSpPr/>
          <p:nvPr/>
        </p:nvSpPr>
        <p:spPr>
          <a:xfrm>
            <a:off x="1260638" y="3225225"/>
            <a:ext cx="1939762" cy="584775"/>
          </a:xfrm>
          <a:prstGeom prst="rect">
            <a:avLst/>
          </a:prstGeom>
          <a:noFill/>
          <a:ln>
            <a:noFill/>
          </a:ln>
        </p:spPr>
        <p:txBody>
          <a:bodyPr wrap="none" lIns="91440" tIns="45720" rIns="91440" bIns="45720">
            <a:spAutoFit/>
          </a:bodyPr>
          <a:lstStyle/>
          <a:p>
            <a:r>
              <a:rPr lang="en-US" sz="3200" b="1" dirty="0" err="1">
                <a:solidFill>
                  <a:srgbClr val="FF0000"/>
                </a:solidFill>
                <a:latin typeface="Times New Roman" pitchFamily="18" charset="0"/>
                <a:cs typeface="Times New Roman" pitchFamily="18" charset="0"/>
              </a:rPr>
              <a:t>WebHook</a:t>
            </a:r>
            <a:endParaRPr lang="en-US" sz="3200" b="1" dirty="0">
              <a:solidFill>
                <a:srgbClr val="FF0000"/>
              </a:solidFill>
              <a:latin typeface="Times New Roman" pitchFamily="18" charset="0"/>
              <a:cs typeface="Times New Roman" pitchFamily="18" charset="0"/>
            </a:endParaRPr>
          </a:p>
        </p:txBody>
      </p:sp>
      <p:sp>
        <p:nvSpPr>
          <p:cNvPr id="26" name="Rectangle 25"/>
          <p:cNvSpPr/>
          <p:nvPr/>
        </p:nvSpPr>
        <p:spPr>
          <a:xfrm>
            <a:off x="1549858" y="2057400"/>
            <a:ext cx="1574342" cy="461665"/>
          </a:xfrm>
          <a:prstGeom prst="rect">
            <a:avLst/>
          </a:prstGeom>
          <a:noFill/>
          <a:ln>
            <a:noFill/>
          </a:ln>
        </p:spPr>
        <p:txBody>
          <a:bodyPr wrap="none" lIns="91440" tIns="45720" rIns="91440" bIns="45720">
            <a:spAutoFit/>
          </a:bodyPr>
          <a:lstStyle/>
          <a:p>
            <a:r>
              <a:rPr lang="en-US" sz="2400" b="1" dirty="0">
                <a:solidFill>
                  <a:srgbClr val="7030A0"/>
                </a:solidFill>
                <a:latin typeface="Times New Roman" pitchFamily="18" charset="0"/>
                <a:cs typeface="Times New Roman" pitchFamily="18" charset="0"/>
              </a:rPr>
              <a:t>REST API</a:t>
            </a:r>
          </a:p>
        </p:txBody>
      </p:sp>
      <p:sp>
        <p:nvSpPr>
          <p:cNvPr id="27" name="Rectangle 26"/>
          <p:cNvSpPr/>
          <p:nvPr/>
        </p:nvSpPr>
        <p:spPr>
          <a:xfrm>
            <a:off x="2971800" y="4114800"/>
            <a:ext cx="1370888" cy="584775"/>
          </a:xfrm>
          <a:prstGeom prst="rect">
            <a:avLst/>
          </a:prstGeom>
          <a:noFill/>
          <a:ln>
            <a:noFill/>
          </a:ln>
        </p:spPr>
        <p:txBody>
          <a:bodyPr wrap="none" lIns="91440" tIns="45720" rIns="91440" bIns="45720">
            <a:spAutoFit/>
          </a:bodyPr>
          <a:lstStyle/>
          <a:p>
            <a:r>
              <a:rPr lang="en-US" sz="3200" b="1" dirty="0">
                <a:ln>
                  <a:solidFill>
                    <a:srgbClr val="66FF33"/>
                  </a:solidFill>
                </a:ln>
                <a:solidFill>
                  <a:srgbClr val="33CC33"/>
                </a:solidFill>
                <a:latin typeface="Times New Roman" pitchFamily="18" charset="0"/>
                <a:cs typeface="Times New Roman" pitchFamily="18" charset="0"/>
              </a:rPr>
              <a:t>Sensor</a:t>
            </a:r>
          </a:p>
        </p:txBody>
      </p:sp>
      <p:sp>
        <p:nvSpPr>
          <p:cNvPr id="29" name="Rectangle 28"/>
          <p:cNvSpPr/>
          <p:nvPr/>
        </p:nvSpPr>
        <p:spPr>
          <a:xfrm>
            <a:off x="152400" y="152400"/>
            <a:ext cx="528048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 HEART-RATE MONITOR</a:t>
            </a:r>
          </a:p>
        </p:txBody>
      </p:sp>
    </p:spTree>
    <p:extLst>
      <p:ext uri="{BB962C8B-B14F-4D97-AF65-F5344CB8AC3E}">
        <p14:creationId xmlns:p14="http://schemas.microsoft.com/office/powerpoint/2010/main" val="3290268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B917FE05-2AD6-431F-BA6C-811023A87172}"/>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24" name="Rectangle 23"/>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12" name="Rectangle 11"/>
          <p:cNvSpPr/>
          <p:nvPr/>
        </p:nvSpPr>
        <p:spPr>
          <a:xfrm>
            <a:off x="152400" y="152400"/>
            <a:ext cx="528048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 HEART-RATE MONITOR</a:t>
            </a:r>
          </a:p>
        </p:txBody>
      </p:sp>
      <p:sp>
        <p:nvSpPr>
          <p:cNvPr id="6" name="Rectangle 5"/>
          <p:cNvSpPr/>
          <p:nvPr/>
        </p:nvSpPr>
        <p:spPr>
          <a:xfrm>
            <a:off x="457201" y="906244"/>
            <a:ext cx="8382000" cy="5570756"/>
          </a:xfrm>
          <a:prstGeom prst="rect">
            <a:avLst/>
          </a:prstGeom>
          <a:noFill/>
        </p:spPr>
        <p:txBody>
          <a:bodyPr wrap="square" lIns="91440" tIns="45720" rIns="91440" bIns="45720">
            <a:spAutoFit/>
          </a:bodyPr>
          <a:lstStyle/>
          <a:p>
            <a:r>
              <a:rPr lang="en-US" sz="2000" dirty="0" err="1"/>
              <a:t>Merupakan</a:t>
            </a:r>
            <a:r>
              <a:rPr lang="en-US" sz="2000" dirty="0"/>
              <a:t> </a:t>
            </a:r>
            <a:r>
              <a:rPr lang="en-US" sz="2000" dirty="0" err="1"/>
              <a:t>sebuah</a:t>
            </a:r>
            <a:r>
              <a:rPr lang="en-US" sz="2000" dirty="0"/>
              <a:t> </a:t>
            </a:r>
            <a:r>
              <a:rPr lang="en-US" sz="2000" dirty="0" err="1"/>
              <a:t>ide</a:t>
            </a:r>
            <a:r>
              <a:rPr lang="en-US" sz="2000" dirty="0"/>
              <a:t> yang </a:t>
            </a:r>
            <a:r>
              <a:rPr lang="en-US" sz="2000" dirty="0" err="1"/>
              <a:t>diberikan</a:t>
            </a:r>
            <a:r>
              <a:rPr lang="en-US" sz="2000" dirty="0"/>
              <a:t> </a:t>
            </a:r>
            <a:r>
              <a:rPr lang="en-US" sz="2000" dirty="0" err="1"/>
              <a:t>oleh</a:t>
            </a:r>
            <a:r>
              <a:rPr lang="en-US" sz="2000" dirty="0"/>
              <a:t> </a:t>
            </a:r>
            <a:r>
              <a:rPr lang="en-US" sz="2000" dirty="0" err="1"/>
              <a:t>dosen</a:t>
            </a:r>
            <a:r>
              <a:rPr lang="en-US" sz="2000" dirty="0"/>
              <a:t> </a:t>
            </a:r>
            <a:r>
              <a:rPr lang="en-US" sz="2000" dirty="0" err="1"/>
              <a:t>pembimbing</a:t>
            </a:r>
            <a:r>
              <a:rPr lang="en-US" sz="2000" dirty="0"/>
              <a:t> </a:t>
            </a:r>
            <a:r>
              <a:rPr lang="en-US" sz="2000" dirty="0" err="1"/>
              <a:t>satu</a:t>
            </a:r>
            <a:r>
              <a:rPr lang="en-US" sz="2000" dirty="0"/>
              <a:t> </a:t>
            </a:r>
            <a:r>
              <a:rPr lang="en-US" sz="2000" dirty="0" err="1"/>
              <a:t>yaitu</a:t>
            </a:r>
            <a:r>
              <a:rPr lang="en-US" sz="2000" dirty="0"/>
              <a:t> Dr </a:t>
            </a:r>
            <a:r>
              <a:rPr lang="en-US" sz="2000" dirty="0" err="1"/>
              <a:t>Herwanto</a:t>
            </a:r>
            <a:r>
              <a:rPr lang="en-US" sz="2000" dirty="0"/>
              <a:t> </a:t>
            </a:r>
            <a:r>
              <a:rPr lang="en-US" sz="2000" dirty="0" err="1"/>
              <a:t>S.Kom</a:t>
            </a:r>
            <a:r>
              <a:rPr lang="en-US" sz="2000" dirty="0"/>
              <a:t>, </a:t>
            </a:r>
            <a:r>
              <a:rPr lang="en-US" sz="2000" dirty="0" err="1"/>
              <a:t>M.Si</a:t>
            </a:r>
            <a:r>
              <a:rPr lang="en-US" sz="2000" dirty="0"/>
              <a:t> yang </a:t>
            </a:r>
            <a:r>
              <a:rPr lang="en-US" sz="2000" dirty="0" err="1"/>
              <a:t>mana</a:t>
            </a:r>
            <a:r>
              <a:rPr lang="en-US" sz="2000" dirty="0"/>
              <a:t> </a:t>
            </a:r>
            <a:r>
              <a:rPr lang="en-US" sz="2000" dirty="0" err="1"/>
              <a:t>beliau</a:t>
            </a:r>
            <a:r>
              <a:rPr lang="en-US" sz="2000" dirty="0"/>
              <a:t> </a:t>
            </a:r>
            <a:r>
              <a:rPr lang="en-US" sz="2000" dirty="0" err="1"/>
              <a:t>adalah</a:t>
            </a:r>
            <a:r>
              <a:rPr lang="en-US" sz="2000" dirty="0"/>
              <a:t> </a:t>
            </a:r>
            <a:r>
              <a:rPr lang="en-US" sz="2000" dirty="0" err="1"/>
              <a:t>seorang</a:t>
            </a:r>
            <a:r>
              <a:rPr lang="en-US" sz="2000" dirty="0"/>
              <a:t>  expert </a:t>
            </a:r>
            <a:r>
              <a:rPr lang="en-US" sz="2000" dirty="0" err="1"/>
              <a:t>didunia</a:t>
            </a:r>
            <a:r>
              <a:rPr lang="en-US" sz="2000" dirty="0"/>
              <a:t> </a:t>
            </a:r>
            <a:r>
              <a:rPr lang="en-US" sz="2000" dirty="0" err="1"/>
              <a:t>teknologi</a:t>
            </a:r>
            <a:r>
              <a:rPr lang="en-US" sz="2000" dirty="0"/>
              <a:t> </a:t>
            </a:r>
            <a:r>
              <a:rPr lang="en-US" sz="2000" dirty="0" err="1"/>
              <a:t>dan</a:t>
            </a:r>
            <a:r>
              <a:rPr lang="en-US" sz="2000" dirty="0"/>
              <a:t> </a:t>
            </a:r>
            <a:r>
              <a:rPr lang="en-US" sz="2000" dirty="0" err="1"/>
              <a:t>beliau</a:t>
            </a:r>
            <a:r>
              <a:rPr lang="en-US" sz="2000" dirty="0"/>
              <a:t> </a:t>
            </a:r>
            <a:r>
              <a:rPr lang="en-US" sz="2000" dirty="0" err="1"/>
              <a:t>bekerja</a:t>
            </a:r>
            <a:r>
              <a:rPr lang="en-US" sz="2000" dirty="0"/>
              <a:t> </a:t>
            </a:r>
            <a:r>
              <a:rPr lang="en-US" sz="2000" dirty="0" err="1"/>
              <a:t>disalah</a:t>
            </a:r>
            <a:r>
              <a:rPr lang="en-US" sz="2000" dirty="0"/>
              <a:t> </a:t>
            </a:r>
            <a:r>
              <a:rPr lang="en-US" sz="2000" dirty="0" err="1"/>
              <a:t>satu</a:t>
            </a:r>
            <a:r>
              <a:rPr lang="en-US" sz="2000" dirty="0"/>
              <a:t> </a:t>
            </a:r>
            <a:r>
              <a:rPr lang="en-US" sz="2000" dirty="0" err="1"/>
              <a:t>rumah</a:t>
            </a:r>
            <a:r>
              <a:rPr lang="en-US" sz="2000" dirty="0"/>
              <a:t> </a:t>
            </a:r>
            <a:r>
              <a:rPr lang="en-US" sz="2000" dirty="0" err="1"/>
              <a:t>sakit</a:t>
            </a:r>
            <a:r>
              <a:rPr lang="en-US" sz="2000" dirty="0"/>
              <a:t> </a:t>
            </a:r>
            <a:r>
              <a:rPr lang="en-US" sz="2000" dirty="0" err="1"/>
              <a:t>besar</a:t>
            </a:r>
            <a:r>
              <a:rPr lang="en-US" sz="2000" dirty="0"/>
              <a:t> </a:t>
            </a:r>
            <a:r>
              <a:rPr lang="en-US" sz="2000" dirty="0" err="1"/>
              <a:t>dijakarta</a:t>
            </a:r>
            <a:r>
              <a:rPr lang="en-US" sz="2000" dirty="0"/>
              <a:t>. </a:t>
            </a:r>
            <a:r>
              <a:rPr lang="en-US" sz="2000" dirty="0" err="1"/>
              <a:t>Ide</a:t>
            </a:r>
            <a:r>
              <a:rPr lang="en-US" sz="2000" dirty="0"/>
              <a:t> </a:t>
            </a:r>
            <a:r>
              <a:rPr lang="en-US" sz="2000" dirty="0" err="1"/>
              <a:t>dari</a:t>
            </a:r>
            <a:r>
              <a:rPr lang="en-US" sz="2000" dirty="0"/>
              <a:t> </a:t>
            </a:r>
            <a:r>
              <a:rPr lang="en-US" sz="2000" dirty="0" err="1"/>
              <a:t>beliau</a:t>
            </a:r>
            <a:r>
              <a:rPr lang="en-US" sz="2000" dirty="0"/>
              <a:t> </a:t>
            </a:r>
            <a:r>
              <a:rPr lang="en-US" sz="2000" dirty="0" err="1"/>
              <a:t>adalah</a:t>
            </a:r>
            <a:r>
              <a:rPr lang="en-US" sz="2000" dirty="0"/>
              <a:t> </a:t>
            </a:r>
            <a:r>
              <a:rPr lang="en-US" sz="2000" dirty="0" err="1"/>
              <a:t>bagaimana</a:t>
            </a:r>
            <a:r>
              <a:rPr lang="en-US" sz="2000" dirty="0"/>
              <a:t> </a:t>
            </a:r>
            <a:r>
              <a:rPr lang="en-US" sz="2000" dirty="0" err="1"/>
              <a:t>menerapkan</a:t>
            </a:r>
            <a:r>
              <a:rPr lang="en-US" sz="2000" dirty="0"/>
              <a:t> </a:t>
            </a:r>
            <a:r>
              <a:rPr lang="en-US" sz="2000" dirty="0" err="1"/>
              <a:t>teknologi</a:t>
            </a:r>
            <a:r>
              <a:rPr lang="en-US" sz="2000" dirty="0"/>
              <a:t> </a:t>
            </a:r>
            <a:r>
              <a:rPr lang="en-US" sz="2000" dirty="0" err="1"/>
              <a:t>informasi</a:t>
            </a:r>
            <a:r>
              <a:rPr lang="en-US" sz="2000" dirty="0"/>
              <a:t> </a:t>
            </a:r>
            <a:r>
              <a:rPr lang="en-US" sz="2000" dirty="0" err="1"/>
              <a:t>didalam</a:t>
            </a:r>
            <a:r>
              <a:rPr lang="en-US" sz="2000" dirty="0"/>
              <a:t> </a:t>
            </a:r>
            <a:r>
              <a:rPr lang="en-US" sz="2000" dirty="0" err="1"/>
              <a:t>dunia</a:t>
            </a:r>
            <a:r>
              <a:rPr lang="en-US" sz="2000" dirty="0"/>
              <a:t> </a:t>
            </a:r>
            <a:r>
              <a:rPr lang="en-US" sz="2000" dirty="0" err="1"/>
              <a:t>kesehatan</a:t>
            </a:r>
            <a:r>
              <a:rPr lang="en-US" sz="2000" dirty="0"/>
              <a:t>, </a:t>
            </a:r>
            <a:r>
              <a:rPr lang="en-US" sz="2000" dirty="0" err="1"/>
              <a:t>lalu</a:t>
            </a:r>
            <a:r>
              <a:rPr lang="en-US" sz="2000" dirty="0"/>
              <a:t> </a:t>
            </a:r>
            <a:r>
              <a:rPr lang="en-US" sz="2000" dirty="0" err="1"/>
              <a:t>muncul</a:t>
            </a:r>
            <a:r>
              <a:rPr lang="en-US" sz="2000" dirty="0"/>
              <a:t> </a:t>
            </a:r>
            <a:r>
              <a:rPr lang="en-US" sz="2000" dirty="0" err="1"/>
              <a:t>lah</a:t>
            </a:r>
            <a:r>
              <a:rPr lang="en-US" sz="2000" dirty="0"/>
              <a:t> </a:t>
            </a:r>
            <a:r>
              <a:rPr lang="en-US" sz="2000" dirty="0" err="1"/>
              <a:t>pembahasan</a:t>
            </a:r>
            <a:r>
              <a:rPr lang="en-US" sz="2000" dirty="0"/>
              <a:t> </a:t>
            </a:r>
            <a:r>
              <a:rPr lang="en-US" sz="2000" dirty="0" err="1"/>
              <a:t>mengenai</a:t>
            </a:r>
            <a:r>
              <a:rPr lang="en-US" sz="2000" dirty="0"/>
              <a:t> telemedicine yang </a:t>
            </a:r>
            <a:r>
              <a:rPr lang="en-US" sz="2000" dirty="0" err="1"/>
              <a:t>berujung</a:t>
            </a:r>
            <a:r>
              <a:rPr lang="en-US" sz="2000" dirty="0"/>
              <a:t> </a:t>
            </a:r>
            <a:r>
              <a:rPr lang="en-US" sz="2000" dirty="0" err="1"/>
              <a:t>kepada</a:t>
            </a:r>
            <a:r>
              <a:rPr lang="en-US" sz="2000" dirty="0"/>
              <a:t> </a:t>
            </a:r>
            <a:r>
              <a:rPr lang="en-US" sz="2000" dirty="0" err="1"/>
              <a:t>pemilihan</a:t>
            </a:r>
            <a:r>
              <a:rPr lang="en-US" sz="2000" dirty="0"/>
              <a:t> </a:t>
            </a:r>
            <a:r>
              <a:rPr lang="en-US" sz="2000" dirty="0" err="1"/>
              <a:t>satu</a:t>
            </a:r>
            <a:r>
              <a:rPr lang="en-US" sz="2000" dirty="0"/>
              <a:t> parameter data yang </a:t>
            </a:r>
            <a:r>
              <a:rPr lang="en-US" sz="2000" dirty="0" err="1"/>
              <a:t>akan</a:t>
            </a:r>
            <a:r>
              <a:rPr lang="en-US" sz="2000" dirty="0"/>
              <a:t> </a:t>
            </a:r>
            <a:r>
              <a:rPr lang="en-US" sz="2000" dirty="0" err="1"/>
              <a:t>dicapture</a:t>
            </a:r>
            <a:r>
              <a:rPr lang="en-US" sz="2000" dirty="0"/>
              <a:t> </a:t>
            </a:r>
            <a:r>
              <a:rPr lang="en-US" sz="2000" dirty="0" err="1"/>
              <a:t>dan</a:t>
            </a:r>
            <a:r>
              <a:rPr lang="en-US" sz="2000" dirty="0"/>
              <a:t> </a:t>
            </a:r>
            <a:r>
              <a:rPr lang="en-US" sz="2000" dirty="0" err="1"/>
              <a:t>dikirim</a:t>
            </a:r>
            <a:r>
              <a:rPr lang="en-US" sz="2000" dirty="0"/>
              <a:t> </a:t>
            </a:r>
            <a:r>
              <a:rPr lang="en-US" sz="2000" dirty="0" err="1"/>
              <a:t>dari</a:t>
            </a:r>
            <a:r>
              <a:rPr lang="en-US" sz="2000" dirty="0"/>
              <a:t> </a:t>
            </a:r>
            <a:r>
              <a:rPr lang="en-US" sz="2000" dirty="0" err="1"/>
              <a:t>jarak</a:t>
            </a:r>
            <a:r>
              <a:rPr lang="en-US" sz="2000" dirty="0"/>
              <a:t> </a:t>
            </a:r>
            <a:r>
              <a:rPr lang="en-US" sz="2000" dirty="0" err="1"/>
              <a:t>jauh</a:t>
            </a:r>
            <a:r>
              <a:rPr lang="en-US" sz="2000" dirty="0"/>
              <a:t> yang </a:t>
            </a:r>
            <a:r>
              <a:rPr lang="en-US" sz="2000" dirty="0" err="1"/>
              <a:t>nantinya</a:t>
            </a:r>
            <a:r>
              <a:rPr lang="en-US" sz="2000" dirty="0"/>
              <a:t> </a:t>
            </a:r>
            <a:r>
              <a:rPr lang="en-US" sz="2000" dirty="0" err="1"/>
              <a:t>akan</a:t>
            </a:r>
            <a:r>
              <a:rPr lang="en-US" sz="2000" dirty="0"/>
              <a:t> </a:t>
            </a:r>
            <a:r>
              <a:rPr lang="en-US" sz="2000" dirty="0" err="1"/>
              <a:t>diterima</a:t>
            </a:r>
            <a:r>
              <a:rPr lang="en-US" sz="2000" dirty="0"/>
              <a:t> </a:t>
            </a:r>
            <a:r>
              <a:rPr lang="en-US" sz="2000" dirty="0" err="1"/>
              <a:t>oleh</a:t>
            </a:r>
            <a:r>
              <a:rPr lang="en-US" sz="2000" dirty="0"/>
              <a:t> </a:t>
            </a:r>
            <a:r>
              <a:rPr lang="en-US" sz="2000" dirty="0" err="1"/>
              <a:t>tenaga</a:t>
            </a:r>
            <a:r>
              <a:rPr lang="en-US" sz="2000" dirty="0"/>
              <a:t> </a:t>
            </a:r>
            <a:r>
              <a:rPr lang="en-US" sz="2000" dirty="0" err="1"/>
              <a:t>ahli</a:t>
            </a:r>
            <a:r>
              <a:rPr lang="en-US" sz="2000" dirty="0"/>
              <a:t> (</a:t>
            </a:r>
            <a:r>
              <a:rPr lang="en-US" sz="2000" dirty="0" err="1"/>
              <a:t>dokter</a:t>
            </a:r>
            <a:r>
              <a:rPr lang="en-US" sz="2000" dirty="0"/>
              <a:t>) yang </a:t>
            </a:r>
            <a:r>
              <a:rPr lang="en-US" sz="2000" dirty="0" err="1"/>
              <a:t>berada</a:t>
            </a:r>
            <a:r>
              <a:rPr lang="en-US" sz="2000" dirty="0"/>
              <a:t> </a:t>
            </a:r>
            <a:r>
              <a:rPr lang="en-US" sz="2000" dirty="0" err="1"/>
              <a:t>di</a:t>
            </a:r>
            <a:r>
              <a:rPr lang="en-US" sz="2000" dirty="0"/>
              <a:t> </a:t>
            </a:r>
            <a:r>
              <a:rPr lang="en-US" sz="2000" dirty="0" err="1"/>
              <a:t>rumah</a:t>
            </a:r>
            <a:r>
              <a:rPr lang="en-US" sz="2000" dirty="0"/>
              <a:t> </a:t>
            </a:r>
            <a:r>
              <a:rPr lang="en-US" sz="2000" dirty="0" err="1"/>
              <a:t>sakit</a:t>
            </a:r>
            <a:r>
              <a:rPr lang="en-US" sz="2000" dirty="0"/>
              <a:t> </a:t>
            </a:r>
            <a:r>
              <a:rPr lang="en-US" sz="2000" dirty="0" err="1"/>
              <a:t>besar</a:t>
            </a:r>
            <a:r>
              <a:rPr lang="en-US" sz="2000" dirty="0"/>
              <a:t> (</a:t>
            </a:r>
            <a:r>
              <a:rPr lang="en-US" sz="2000" dirty="0" err="1"/>
              <a:t>pusat</a:t>
            </a:r>
            <a:r>
              <a:rPr lang="en-US" sz="2000" dirty="0"/>
              <a:t>) </a:t>
            </a:r>
            <a:r>
              <a:rPr lang="en-US" sz="2000" dirty="0" err="1"/>
              <a:t>untuk</a:t>
            </a:r>
            <a:r>
              <a:rPr lang="en-US" sz="2000" dirty="0"/>
              <a:t> </a:t>
            </a:r>
            <a:r>
              <a:rPr lang="en-US" sz="2000" dirty="0" err="1"/>
              <a:t>dilakukan</a:t>
            </a:r>
            <a:r>
              <a:rPr lang="en-US" sz="2000" dirty="0"/>
              <a:t> </a:t>
            </a:r>
            <a:r>
              <a:rPr lang="en-US" sz="2000" dirty="0" err="1"/>
              <a:t>diagnosa</a:t>
            </a:r>
            <a:r>
              <a:rPr lang="en-US" sz="2000" dirty="0"/>
              <a:t> </a:t>
            </a:r>
            <a:r>
              <a:rPr lang="en-US" sz="2000" dirty="0" err="1"/>
              <a:t>dari</a:t>
            </a:r>
            <a:r>
              <a:rPr lang="en-US" sz="2000" dirty="0"/>
              <a:t> data yang </a:t>
            </a:r>
            <a:r>
              <a:rPr lang="en-US" sz="2000" dirty="0" err="1"/>
              <a:t>diterima</a:t>
            </a:r>
            <a:r>
              <a:rPr lang="en-US" sz="2000" dirty="0"/>
              <a:t> </a:t>
            </a:r>
            <a:r>
              <a:rPr lang="en-US" sz="2000" dirty="0" err="1"/>
              <a:t>tersebut</a:t>
            </a:r>
            <a:r>
              <a:rPr lang="en-US" sz="2000" dirty="0"/>
              <a:t> </a:t>
            </a:r>
            <a:r>
              <a:rPr lang="en-US" sz="2000" dirty="0" err="1"/>
              <a:t>dan</a:t>
            </a:r>
            <a:r>
              <a:rPr lang="en-US" sz="2000" dirty="0"/>
              <a:t> </a:t>
            </a:r>
            <a:r>
              <a:rPr lang="en-US" sz="2000" dirty="0" err="1"/>
              <a:t>dikirim</a:t>
            </a:r>
            <a:r>
              <a:rPr lang="en-US" sz="2000" dirty="0"/>
              <a:t> </a:t>
            </a:r>
            <a:r>
              <a:rPr lang="en-US" sz="2000" dirty="0" err="1"/>
              <a:t>kembali</a:t>
            </a:r>
            <a:r>
              <a:rPr lang="en-US" sz="2000" dirty="0"/>
              <a:t> </a:t>
            </a:r>
            <a:r>
              <a:rPr lang="en-US" sz="2000" dirty="0" err="1"/>
              <a:t>kelokasi</a:t>
            </a:r>
            <a:r>
              <a:rPr lang="en-US" sz="2000" dirty="0"/>
              <a:t> </a:t>
            </a:r>
            <a:r>
              <a:rPr lang="en-US" sz="2000" dirty="0" err="1"/>
              <a:t>untuk</a:t>
            </a:r>
            <a:r>
              <a:rPr lang="en-US" sz="2000" dirty="0"/>
              <a:t> </a:t>
            </a:r>
            <a:r>
              <a:rPr lang="en-US" sz="2000" dirty="0" err="1"/>
              <a:t>menentukan</a:t>
            </a:r>
            <a:r>
              <a:rPr lang="en-US" sz="2000" dirty="0"/>
              <a:t> </a:t>
            </a:r>
            <a:r>
              <a:rPr lang="en-US" sz="2000" dirty="0" err="1"/>
              <a:t>langkah</a:t>
            </a:r>
            <a:r>
              <a:rPr lang="en-US" sz="2000" dirty="0"/>
              <a:t> (</a:t>
            </a:r>
            <a:r>
              <a:rPr lang="en-US" sz="2000" dirty="0" err="1"/>
              <a:t>penangan</a:t>
            </a:r>
            <a:r>
              <a:rPr lang="en-US" sz="2000" dirty="0"/>
              <a:t>) </a:t>
            </a:r>
            <a:r>
              <a:rPr lang="en-US" sz="2000" dirty="0" err="1"/>
              <a:t>selanjutnya</a:t>
            </a:r>
            <a:r>
              <a:rPr lang="en-US" sz="2000" dirty="0"/>
              <a:t>. </a:t>
            </a:r>
            <a:r>
              <a:rPr lang="en-US" sz="2000" dirty="0" err="1"/>
              <a:t>Dalam</a:t>
            </a:r>
            <a:r>
              <a:rPr lang="en-US" sz="2000" dirty="0"/>
              <a:t> </a:t>
            </a:r>
            <a:r>
              <a:rPr lang="en-US" sz="2000" dirty="0" err="1"/>
              <a:t>hal</a:t>
            </a:r>
            <a:r>
              <a:rPr lang="en-US" sz="2000" dirty="0"/>
              <a:t> </a:t>
            </a:r>
            <a:r>
              <a:rPr lang="en-US" sz="2000" dirty="0" err="1"/>
              <a:t>ini</a:t>
            </a:r>
            <a:r>
              <a:rPr lang="en-US" sz="2000" dirty="0"/>
              <a:t> parameter data yang </a:t>
            </a:r>
            <a:r>
              <a:rPr lang="en-US" sz="2000" dirty="0" err="1"/>
              <a:t>dicapture</a:t>
            </a:r>
            <a:r>
              <a:rPr lang="en-US" sz="2000" dirty="0"/>
              <a:t> </a:t>
            </a:r>
            <a:r>
              <a:rPr lang="en-US" sz="2000" dirty="0" err="1"/>
              <a:t>adalah</a:t>
            </a:r>
            <a:r>
              <a:rPr lang="en-US" sz="2000" dirty="0"/>
              <a:t> heart-rate (</a:t>
            </a:r>
            <a:r>
              <a:rPr lang="en-US" sz="2000" dirty="0" err="1"/>
              <a:t>detak</a:t>
            </a:r>
            <a:r>
              <a:rPr lang="en-US" sz="2000" dirty="0"/>
              <a:t> </a:t>
            </a:r>
            <a:r>
              <a:rPr lang="en-US" sz="2000" dirty="0" err="1"/>
              <a:t>jantung</a:t>
            </a:r>
            <a:r>
              <a:rPr lang="en-US" sz="2000" dirty="0"/>
              <a:t>) </a:t>
            </a:r>
            <a:r>
              <a:rPr lang="en-US" sz="2000" dirty="0" err="1"/>
              <a:t>dengan</a:t>
            </a:r>
            <a:r>
              <a:rPr lang="en-US" sz="2000" dirty="0"/>
              <a:t> </a:t>
            </a:r>
            <a:r>
              <a:rPr lang="en-US" sz="2000" dirty="0" err="1"/>
              <a:t>membuat</a:t>
            </a:r>
            <a:r>
              <a:rPr lang="en-US" sz="2000" dirty="0"/>
              <a:t> </a:t>
            </a:r>
            <a:r>
              <a:rPr lang="en-US" sz="2000" dirty="0" err="1"/>
              <a:t>suatu</a:t>
            </a:r>
            <a:r>
              <a:rPr lang="en-US" sz="2000" dirty="0"/>
              <a:t> </a:t>
            </a:r>
            <a:r>
              <a:rPr lang="en-US" sz="2000" dirty="0" err="1"/>
              <a:t>alat</a:t>
            </a:r>
            <a:r>
              <a:rPr lang="en-US" sz="2000" dirty="0"/>
              <a:t> yang </a:t>
            </a:r>
            <a:r>
              <a:rPr lang="en-US" sz="2000" dirty="0" err="1"/>
              <a:t>dapat</a:t>
            </a:r>
            <a:r>
              <a:rPr lang="en-US" sz="2000" dirty="0"/>
              <a:t> </a:t>
            </a:r>
            <a:r>
              <a:rPr lang="en-US" sz="2000" dirty="0" err="1"/>
              <a:t>membaca</a:t>
            </a:r>
            <a:r>
              <a:rPr lang="en-US" sz="2000" dirty="0"/>
              <a:t> </a:t>
            </a:r>
            <a:r>
              <a:rPr lang="en-US" sz="2000" dirty="0" err="1"/>
              <a:t>jumlah</a:t>
            </a:r>
            <a:r>
              <a:rPr lang="en-US" sz="2000" dirty="0"/>
              <a:t> </a:t>
            </a:r>
            <a:r>
              <a:rPr lang="en-US" sz="2000" dirty="0" err="1"/>
              <a:t>detak</a:t>
            </a:r>
            <a:r>
              <a:rPr lang="en-US" sz="2000" dirty="0"/>
              <a:t> </a:t>
            </a:r>
            <a:r>
              <a:rPr lang="en-US" sz="2000" dirty="0" err="1"/>
              <a:t>jantung</a:t>
            </a:r>
            <a:r>
              <a:rPr lang="en-US" sz="2000" dirty="0"/>
              <a:t> </a:t>
            </a:r>
            <a:r>
              <a:rPr lang="en-US" sz="2000" dirty="0" err="1"/>
              <a:t>dalam</a:t>
            </a:r>
            <a:r>
              <a:rPr lang="en-US" sz="2000" dirty="0"/>
              <a:t> </a:t>
            </a:r>
            <a:r>
              <a:rPr lang="en-US" sz="2000" dirty="0" err="1"/>
              <a:t>satu</a:t>
            </a:r>
            <a:r>
              <a:rPr lang="en-US" sz="2000" dirty="0"/>
              <a:t> </a:t>
            </a:r>
            <a:r>
              <a:rPr lang="en-US" sz="2000" dirty="0" err="1"/>
              <a:t>menit</a:t>
            </a:r>
            <a:r>
              <a:rPr lang="en-US" sz="2000" dirty="0"/>
              <a:t> (BPM) </a:t>
            </a:r>
            <a:r>
              <a:rPr lang="en-US" sz="2000" dirty="0" err="1"/>
              <a:t>dan</a:t>
            </a:r>
            <a:r>
              <a:rPr lang="en-US" sz="2000" dirty="0"/>
              <a:t> </a:t>
            </a:r>
            <a:r>
              <a:rPr lang="en-US" sz="2000" dirty="0" err="1"/>
              <a:t>mengirimkannya</a:t>
            </a:r>
            <a:r>
              <a:rPr lang="en-US" sz="2000" dirty="0"/>
              <a:t> </a:t>
            </a:r>
            <a:r>
              <a:rPr lang="en-US" sz="2000" dirty="0" err="1"/>
              <a:t>langsung</a:t>
            </a:r>
            <a:r>
              <a:rPr lang="en-US" sz="2000" dirty="0"/>
              <a:t> (</a:t>
            </a:r>
            <a:r>
              <a:rPr lang="en-US" sz="2000" dirty="0" err="1"/>
              <a:t>menggunakan</a:t>
            </a:r>
            <a:r>
              <a:rPr lang="en-US" sz="2000" dirty="0"/>
              <a:t> </a:t>
            </a:r>
            <a:r>
              <a:rPr lang="en-US" sz="2000" dirty="0" err="1"/>
              <a:t>teknologi</a:t>
            </a:r>
            <a:r>
              <a:rPr lang="en-US" sz="2000" dirty="0"/>
              <a:t> IOT) </a:t>
            </a:r>
            <a:r>
              <a:rPr lang="en-US" sz="2000" dirty="0" err="1"/>
              <a:t>kepada</a:t>
            </a:r>
            <a:r>
              <a:rPr lang="en-US" sz="2000" dirty="0"/>
              <a:t> </a:t>
            </a:r>
            <a:r>
              <a:rPr lang="en-US" sz="2000" dirty="0" err="1"/>
              <a:t>tenaga</a:t>
            </a:r>
            <a:r>
              <a:rPr lang="en-US" sz="2000" dirty="0"/>
              <a:t> </a:t>
            </a:r>
            <a:r>
              <a:rPr lang="en-US" sz="2000" dirty="0" err="1"/>
              <a:t>ahli</a:t>
            </a:r>
            <a:r>
              <a:rPr lang="en-US" sz="2000" dirty="0"/>
              <a:t> (</a:t>
            </a:r>
            <a:r>
              <a:rPr lang="en-US" sz="2000" dirty="0" err="1"/>
              <a:t>dokter</a:t>
            </a:r>
            <a:r>
              <a:rPr lang="en-US" sz="2000" dirty="0"/>
              <a:t> RS </a:t>
            </a:r>
            <a:r>
              <a:rPr lang="en-US" sz="2000" dirty="0" err="1"/>
              <a:t>atau</a:t>
            </a:r>
            <a:r>
              <a:rPr lang="en-US" sz="2000" dirty="0"/>
              <a:t> </a:t>
            </a:r>
            <a:r>
              <a:rPr lang="en-US" sz="2000" dirty="0" err="1"/>
              <a:t>pribadi</a:t>
            </a:r>
            <a:r>
              <a:rPr lang="en-US" sz="2000" dirty="0"/>
              <a:t>) </a:t>
            </a:r>
            <a:r>
              <a:rPr lang="en-US" sz="2000" dirty="0" err="1"/>
              <a:t>untuk</a:t>
            </a:r>
            <a:r>
              <a:rPr lang="en-US" sz="2000" dirty="0"/>
              <a:t> </a:t>
            </a:r>
            <a:r>
              <a:rPr lang="en-US" sz="2000" dirty="0" err="1"/>
              <a:t>dilakukan</a:t>
            </a:r>
            <a:r>
              <a:rPr lang="en-US" sz="2000" dirty="0"/>
              <a:t> </a:t>
            </a:r>
            <a:r>
              <a:rPr lang="en-US" sz="2000" dirty="0" err="1"/>
              <a:t>analisa</a:t>
            </a:r>
            <a:r>
              <a:rPr lang="en-US" sz="2000" dirty="0"/>
              <a:t> </a:t>
            </a:r>
            <a:r>
              <a:rPr lang="en-US" sz="2000" dirty="0" err="1"/>
              <a:t>dan</a:t>
            </a:r>
            <a:r>
              <a:rPr lang="en-US" sz="2000" dirty="0"/>
              <a:t> </a:t>
            </a:r>
            <a:r>
              <a:rPr lang="en-US" sz="2000" dirty="0" err="1"/>
              <a:t>diagnosa</a:t>
            </a:r>
            <a:r>
              <a:rPr lang="en-US" sz="2000" dirty="0"/>
              <a:t> </a:t>
            </a:r>
            <a:r>
              <a:rPr lang="en-US" sz="2000" dirty="0" err="1"/>
              <a:t>atas</a:t>
            </a:r>
            <a:r>
              <a:rPr lang="en-US" sz="2000" dirty="0"/>
              <a:t> data </a:t>
            </a:r>
            <a:r>
              <a:rPr lang="en-US" sz="2000" dirty="0" err="1"/>
              <a:t>tersebut</a:t>
            </a:r>
            <a:r>
              <a:rPr lang="en-US" sz="2000" dirty="0"/>
              <a:t>.</a:t>
            </a:r>
          </a:p>
          <a:p>
            <a:endParaRPr lang="en-US" sz="2000" dirty="0"/>
          </a:p>
          <a:p>
            <a:r>
              <a:rPr lang="en-US" sz="2000" b="1" dirty="0" err="1"/>
              <a:t>Rancang</a:t>
            </a:r>
            <a:r>
              <a:rPr lang="en-US" sz="2000" b="1" dirty="0"/>
              <a:t> </a:t>
            </a:r>
            <a:r>
              <a:rPr lang="en-US" sz="2000" b="1" dirty="0" err="1"/>
              <a:t>Bangun</a:t>
            </a:r>
            <a:r>
              <a:rPr lang="en-US" sz="2000" b="1" dirty="0"/>
              <a:t> </a:t>
            </a:r>
            <a:r>
              <a:rPr lang="en-US" sz="2000" b="1" dirty="0" err="1"/>
              <a:t>Perangkat</a:t>
            </a:r>
            <a:r>
              <a:rPr lang="en-US" sz="2000" b="1" dirty="0"/>
              <a:t> </a:t>
            </a:r>
            <a:r>
              <a:rPr lang="en-US" sz="2000" b="1" i="1" dirty="0"/>
              <a:t>Telemedicine</a:t>
            </a:r>
            <a:r>
              <a:rPr lang="en-US" sz="2000" b="1" dirty="0"/>
              <a:t> </a:t>
            </a:r>
            <a:r>
              <a:rPr lang="en-US" sz="2000" b="1" dirty="0" err="1"/>
              <a:t>Menggunakan</a:t>
            </a:r>
            <a:r>
              <a:rPr lang="en-US" sz="2000" b="1" dirty="0"/>
              <a:t> </a:t>
            </a:r>
            <a:r>
              <a:rPr lang="en-US" sz="2000" b="1" i="1" dirty="0"/>
              <a:t>Cloud Service </a:t>
            </a:r>
            <a:r>
              <a:rPr lang="en-US" sz="2000" b="1" dirty="0"/>
              <a:t>IOT </a:t>
            </a:r>
            <a:r>
              <a:rPr lang="en-US" sz="2000" b="1" dirty="0" err="1"/>
              <a:t>Berbasis</a:t>
            </a:r>
            <a:r>
              <a:rPr lang="en-US" sz="2000" b="1" dirty="0"/>
              <a:t> </a:t>
            </a:r>
            <a:r>
              <a:rPr lang="en-US" sz="2000" b="1" i="1" dirty="0"/>
              <a:t>REST API</a:t>
            </a:r>
            <a:r>
              <a:rPr lang="en-US" sz="2000" i="1" dirty="0"/>
              <a:t>. </a:t>
            </a:r>
          </a:p>
          <a:p>
            <a:pPr algn="just"/>
            <a:r>
              <a:rPr lang="en-US" sz="1600" dirty="0" err="1"/>
              <a:t>Hudzaifah</a:t>
            </a:r>
            <a:r>
              <a:rPr lang="en-US" sz="1600" dirty="0"/>
              <a:t> Al Jihad (</a:t>
            </a:r>
            <a:r>
              <a:rPr lang="en-US" sz="1600" dirty="0" err="1"/>
              <a:t>Skripsi</a:t>
            </a:r>
            <a:r>
              <a:rPr lang="en-US" sz="1600" dirty="0"/>
              <a:t> 2017)</a:t>
            </a:r>
          </a:p>
        </p:txBody>
      </p:sp>
    </p:spTree>
    <p:extLst>
      <p:ext uri="{BB962C8B-B14F-4D97-AF65-F5344CB8AC3E}">
        <p14:creationId xmlns:p14="http://schemas.microsoft.com/office/powerpoint/2010/main" val="2673734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A044B304-31B9-4E88-8FE3-359EE9DAEB25}"/>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84" name="Rectangle 83"/>
          <p:cNvSpPr/>
          <p:nvPr/>
        </p:nvSpPr>
        <p:spPr>
          <a:xfrm>
            <a:off x="304800" y="5221068"/>
            <a:ext cx="2114681" cy="646331"/>
          </a:xfrm>
          <a:prstGeom prst="rect">
            <a:avLst/>
          </a:prstGeom>
          <a:noFill/>
          <a:ln>
            <a:noFill/>
          </a:ln>
        </p:spPr>
        <p:txBody>
          <a:bodyPr wrap="none" lIns="91440" tIns="45720" rIns="91440" bIns="45720">
            <a:spAutoFit/>
          </a:bodyPr>
          <a:lstStyle/>
          <a:p>
            <a:r>
              <a:rPr lang="en-US" b="1" dirty="0">
                <a:solidFill>
                  <a:schemeClr val="tx1">
                    <a:lumMod val="75000"/>
                    <a:lumOff val="25000"/>
                  </a:schemeClr>
                </a:solidFill>
                <a:latin typeface="Times New Roman" pitchFamily="18" charset="0"/>
                <a:cs typeface="Times New Roman" pitchFamily="18" charset="0"/>
              </a:rPr>
              <a:t>Heart-rate Monitor</a:t>
            </a:r>
          </a:p>
          <a:p>
            <a:r>
              <a:rPr lang="en-US" b="1" dirty="0">
                <a:solidFill>
                  <a:schemeClr val="tx1">
                    <a:lumMod val="75000"/>
                    <a:lumOff val="25000"/>
                  </a:schemeClr>
                </a:solidFill>
                <a:latin typeface="Times New Roman" pitchFamily="18" charset="0"/>
                <a:cs typeface="Times New Roman" pitchFamily="18" charset="0"/>
              </a:rPr>
              <a:t>Wearable Devices</a:t>
            </a:r>
          </a:p>
        </p:txBody>
      </p:sp>
      <p:pic>
        <p:nvPicPr>
          <p:cNvPr id="64" name="Picture 63" descr="index.png"/>
          <p:cNvPicPr>
            <a:picLocks noChangeAspect="1"/>
          </p:cNvPicPr>
          <p:nvPr/>
        </p:nvPicPr>
        <p:blipFill>
          <a:blip r:embed="rId3" cstate="print"/>
          <a:stretch>
            <a:fillRect/>
          </a:stretch>
        </p:blipFill>
        <p:spPr>
          <a:xfrm>
            <a:off x="2590800" y="3620868"/>
            <a:ext cx="750071" cy="1495425"/>
          </a:xfrm>
          <a:prstGeom prst="rect">
            <a:avLst/>
          </a:prstGeom>
        </p:spPr>
      </p:pic>
      <p:pic>
        <p:nvPicPr>
          <p:cNvPr id="66" name="Picture 65" descr="connecting_to_wi-fi.png"/>
          <p:cNvPicPr>
            <a:picLocks noChangeAspect="1"/>
          </p:cNvPicPr>
          <p:nvPr/>
        </p:nvPicPr>
        <p:blipFill>
          <a:blip r:embed="rId4" cstate="print"/>
          <a:srcRect l="8400" t="18000" r="6800" b="18000"/>
          <a:stretch>
            <a:fillRect/>
          </a:stretch>
        </p:blipFill>
        <p:spPr>
          <a:xfrm rot="19516126">
            <a:off x="2209874" y="3143107"/>
            <a:ext cx="605790" cy="457200"/>
          </a:xfrm>
          <a:prstGeom prst="rect">
            <a:avLst/>
          </a:prstGeom>
        </p:spPr>
      </p:pic>
      <p:cxnSp>
        <p:nvCxnSpPr>
          <p:cNvPr id="71" name="Elbow Connector 70"/>
          <p:cNvCxnSpPr>
            <a:stCxn id="86" idx="0"/>
          </p:cNvCxnSpPr>
          <p:nvPr/>
        </p:nvCxnSpPr>
        <p:spPr>
          <a:xfrm rot="5400000" flipH="1" flipV="1">
            <a:off x="2335738" y="2183336"/>
            <a:ext cx="838199" cy="1805529"/>
          </a:xfrm>
          <a:prstGeom prst="bentConnector2">
            <a:avLst/>
          </a:prstGeom>
          <a:ln w="38100">
            <a:solidFill>
              <a:srgbClr val="66FF33"/>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pic>
        <p:nvPicPr>
          <p:cNvPr id="78" name="Picture 77" descr="RM_07.8.16_ff.telemed-630x420.jpg"/>
          <p:cNvPicPr>
            <a:picLocks noChangeAspect="1"/>
          </p:cNvPicPr>
          <p:nvPr/>
        </p:nvPicPr>
        <p:blipFill>
          <a:blip r:embed="rId5" cstate="print"/>
          <a:srcRect l="18254" t="4286" r="18254" b="4286"/>
          <a:stretch>
            <a:fillRect/>
          </a:stretch>
        </p:blipFill>
        <p:spPr>
          <a:xfrm>
            <a:off x="6019800" y="3316068"/>
            <a:ext cx="2143125" cy="2057400"/>
          </a:xfrm>
          <a:prstGeom prst="rect">
            <a:avLst/>
          </a:prstGeom>
        </p:spPr>
      </p:pic>
      <p:cxnSp>
        <p:nvCxnSpPr>
          <p:cNvPr id="80" name="Shape 79"/>
          <p:cNvCxnSpPr>
            <a:endCxn id="85" idx="0"/>
          </p:cNvCxnSpPr>
          <p:nvPr/>
        </p:nvCxnSpPr>
        <p:spPr>
          <a:xfrm>
            <a:off x="5257800" y="2667000"/>
            <a:ext cx="1769457" cy="228599"/>
          </a:xfrm>
          <a:prstGeom prst="bentConnector2">
            <a:avLst/>
          </a:prstGeom>
          <a:ln w="38100">
            <a:solidFill>
              <a:srgbClr val="66FF33"/>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5485679" y="5498067"/>
            <a:ext cx="3429721" cy="461665"/>
          </a:xfrm>
          <a:prstGeom prst="rect">
            <a:avLst/>
          </a:prstGeom>
          <a:noFill/>
          <a:ln>
            <a:noFill/>
          </a:ln>
        </p:spPr>
        <p:txBody>
          <a:bodyPr wrap="none" lIns="91440" tIns="45720" rIns="91440" bIns="45720">
            <a:spAutoFit/>
          </a:bodyPr>
          <a:lstStyle/>
          <a:p>
            <a:r>
              <a:rPr lang="en-US" sz="2400" b="1" dirty="0">
                <a:solidFill>
                  <a:srgbClr val="002060"/>
                </a:solidFill>
                <a:latin typeface="Times New Roman" pitchFamily="18" charset="0"/>
                <a:cs typeface="Times New Roman" pitchFamily="18" charset="0"/>
              </a:rPr>
              <a:t>Telemedicine Dashboard</a:t>
            </a:r>
          </a:p>
        </p:txBody>
      </p:sp>
      <p:pic>
        <p:nvPicPr>
          <p:cNvPr id="7" name="Picture 6" descr="heart-rate-design.png"/>
          <p:cNvPicPr>
            <a:picLocks noChangeAspect="1"/>
          </p:cNvPicPr>
          <p:nvPr/>
        </p:nvPicPr>
        <p:blipFill>
          <a:blip r:embed="rId6" cstate="print"/>
          <a:srcRect r="46182"/>
          <a:stretch>
            <a:fillRect/>
          </a:stretch>
        </p:blipFill>
        <p:spPr>
          <a:xfrm>
            <a:off x="381000" y="2554068"/>
            <a:ext cx="1143000" cy="2590800"/>
          </a:xfrm>
          <a:prstGeom prst="rect">
            <a:avLst/>
          </a:prstGeom>
        </p:spPr>
      </p:pic>
      <p:pic>
        <p:nvPicPr>
          <p:cNvPr id="62" name="Picture 61" descr="connecting_to_wi-fi.png"/>
          <p:cNvPicPr>
            <a:picLocks noChangeAspect="1"/>
          </p:cNvPicPr>
          <p:nvPr/>
        </p:nvPicPr>
        <p:blipFill>
          <a:blip r:embed="rId7" cstate="print"/>
          <a:srcRect l="6800" t="18000" r="6800" b="18000"/>
          <a:stretch>
            <a:fillRect/>
          </a:stretch>
        </p:blipFill>
        <p:spPr>
          <a:xfrm rot="2980828">
            <a:off x="1199834" y="3983888"/>
            <a:ext cx="536608" cy="397487"/>
          </a:xfrm>
          <a:prstGeom prst="rect">
            <a:avLst/>
          </a:prstGeom>
        </p:spPr>
      </p:pic>
      <p:pic>
        <p:nvPicPr>
          <p:cNvPr id="85" name="Picture 84" descr="json-logo.png"/>
          <p:cNvPicPr>
            <a:picLocks noChangeAspect="1"/>
          </p:cNvPicPr>
          <p:nvPr/>
        </p:nvPicPr>
        <p:blipFill>
          <a:blip r:embed="rId8" cstate="print"/>
          <a:stretch>
            <a:fillRect/>
          </a:stretch>
        </p:blipFill>
        <p:spPr>
          <a:xfrm>
            <a:off x="6553200" y="2895599"/>
            <a:ext cx="948113" cy="375912"/>
          </a:xfrm>
          <a:prstGeom prst="rect">
            <a:avLst/>
          </a:prstGeom>
        </p:spPr>
      </p:pic>
      <p:pic>
        <p:nvPicPr>
          <p:cNvPr id="86" name="Picture 85" descr="json-logo.png"/>
          <p:cNvPicPr>
            <a:picLocks noChangeAspect="1"/>
          </p:cNvPicPr>
          <p:nvPr/>
        </p:nvPicPr>
        <p:blipFill>
          <a:blip r:embed="rId9" cstate="print"/>
          <a:stretch>
            <a:fillRect/>
          </a:stretch>
        </p:blipFill>
        <p:spPr>
          <a:xfrm>
            <a:off x="1371600" y="3505199"/>
            <a:ext cx="960946" cy="381000"/>
          </a:xfrm>
          <a:prstGeom prst="rect">
            <a:avLst/>
          </a:prstGeom>
        </p:spPr>
      </p:pic>
      <p:sp>
        <p:nvSpPr>
          <p:cNvPr id="20" name="Rectangle 19"/>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22" name="Picture 21" descr="heart_rate-2-512.png"/>
          <p:cNvPicPr>
            <a:picLocks noChangeAspect="1"/>
          </p:cNvPicPr>
          <p:nvPr/>
        </p:nvPicPr>
        <p:blipFill>
          <a:blip r:embed="rId10" cstate="print"/>
          <a:srcRect l="10938" t="12500" r="10937" b="12500"/>
          <a:stretch>
            <a:fillRect/>
          </a:stretch>
        </p:blipFill>
        <p:spPr>
          <a:xfrm rot="1179281">
            <a:off x="517695" y="2197704"/>
            <a:ext cx="457200" cy="438912"/>
          </a:xfrm>
          <a:prstGeom prst="rect">
            <a:avLst/>
          </a:prstGeom>
        </p:spPr>
      </p:pic>
      <p:grpSp>
        <p:nvGrpSpPr>
          <p:cNvPr id="29" name="Group 28"/>
          <p:cNvGrpSpPr/>
          <p:nvPr/>
        </p:nvGrpSpPr>
        <p:grpSpPr>
          <a:xfrm>
            <a:off x="3200400" y="898267"/>
            <a:ext cx="2722969" cy="1915725"/>
            <a:chOff x="0" y="0"/>
            <a:chExt cx="10170337" cy="7184251"/>
          </a:xfrm>
        </p:grpSpPr>
        <p:pic>
          <p:nvPicPr>
            <p:cNvPr id="30" name="Picture 29" descr="splash-logo.png"/>
            <p:cNvPicPr>
              <a:picLocks noChangeAspect="1"/>
            </p:cNvPicPr>
            <p:nvPr/>
          </p:nvPicPr>
          <p:blipFill>
            <a:blip r:embed="rId11" cstate="print"/>
            <a:stretch>
              <a:fillRect/>
            </a:stretch>
          </p:blipFill>
          <p:spPr>
            <a:xfrm>
              <a:off x="0" y="0"/>
              <a:ext cx="10170337" cy="7184251"/>
            </a:xfrm>
            <a:prstGeom prst="rect">
              <a:avLst/>
            </a:prstGeom>
          </p:spPr>
        </p:pic>
        <p:pic>
          <p:nvPicPr>
            <p:cNvPr id="31" name="Picture 30" descr="icons8-Webhook-512-e1506613465441.png"/>
            <p:cNvPicPr>
              <a:picLocks noChangeAspect="1"/>
            </p:cNvPicPr>
            <p:nvPr/>
          </p:nvPicPr>
          <p:blipFill>
            <a:blip r:embed="rId12" cstate="print"/>
            <a:stretch>
              <a:fillRect/>
            </a:stretch>
          </p:blipFill>
          <p:spPr>
            <a:xfrm>
              <a:off x="7682373" y="2463747"/>
              <a:ext cx="2035049" cy="2115385"/>
            </a:xfrm>
            <a:prstGeom prst="rect">
              <a:avLst/>
            </a:prstGeom>
          </p:spPr>
        </p:pic>
        <p:pic>
          <p:nvPicPr>
            <p:cNvPr id="32" name="Picture 31" descr="data-add-database-icon.png"/>
            <p:cNvPicPr>
              <a:picLocks noChangeAspect="1"/>
            </p:cNvPicPr>
            <p:nvPr/>
          </p:nvPicPr>
          <p:blipFill>
            <a:blip r:embed="rId13" cstate="print"/>
            <a:stretch>
              <a:fillRect/>
            </a:stretch>
          </p:blipFill>
          <p:spPr>
            <a:xfrm>
              <a:off x="6788489" y="2099340"/>
              <a:ext cx="1407657" cy="1453938"/>
            </a:xfrm>
            <a:prstGeom prst="rect">
              <a:avLst/>
            </a:prstGeom>
          </p:spPr>
        </p:pic>
        <p:pic>
          <p:nvPicPr>
            <p:cNvPr id="33" name="Picture 32" descr="api-icon.png"/>
            <p:cNvPicPr>
              <a:picLocks noChangeAspect="1"/>
            </p:cNvPicPr>
            <p:nvPr/>
          </p:nvPicPr>
          <p:blipFill>
            <a:blip r:embed="rId14" cstate="print"/>
            <a:stretch>
              <a:fillRect/>
            </a:stretch>
          </p:blipFill>
          <p:spPr>
            <a:xfrm>
              <a:off x="2813432" y="2124504"/>
              <a:ext cx="3757770" cy="1950744"/>
            </a:xfrm>
            <a:prstGeom prst="rect">
              <a:avLst/>
            </a:prstGeom>
          </p:spPr>
        </p:pic>
      </p:grpSp>
      <p:sp>
        <p:nvSpPr>
          <p:cNvPr id="21" name="Rectangle 20"/>
          <p:cNvSpPr/>
          <p:nvPr/>
        </p:nvSpPr>
        <p:spPr>
          <a:xfrm>
            <a:off x="152400" y="152400"/>
            <a:ext cx="5280485"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TELEMEDICINE HEART-RATE MONITOR</a:t>
            </a:r>
          </a:p>
        </p:txBody>
      </p:sp>
    </p:spTree>
    <p:extLst>
      <p:ext uri="{BB962C8B-B14F-4D97-AF65-F5344CB8AC3E}">
        <p14:creationId xmlns:p14="http://schemas.microsoft.com/office/powerpoint/2010/main" val="648766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CF37CA95-BB94-4104-8468-ACE0F55EB213}"/>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20" name="Rectangle 19"/>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8" name="Rectangle 27"/>
          <p:cNvSpPr/>
          <p:nvPr/>
        </p:nvSpPr>
        <p:spPr>
          <a:xfrm>
            <a:off x="152400" y="152400"/>
            <a:ext cx="7018140"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IMPLEMENTASI DIDALAM RUANGAN PERAWATAN RS </a:t>
            </a:r>
          </a:p>
        </p:txBody>
      </p:sp>
      <p:pic>
        <p:nvPicPr>
          <p:cNvPr id="18" name="Picture 17" descr="building-hospital-thumbnail-v4png-png-of-hospital-building-1024_1024.png"/>
          <p:cNvPicPr>
            <a:picLocks noChangeAspect="1"/>
          </p:cNvPicPr>
          <p:nvPr/>
        </p:nvPicPr>
        <p:blipFill>
          <a:blip r:embed="rId3" cstate="print"/>
          <a:srcRect l="10000" t="16667" r="10000" b="16667"/>
          <a:stretch>
            <a:fillRect/>
          </a:stretch>
        </p:blipFill>
        <p:spPr>
          <a:xfrm>
            <a:off x="304800" y="1219200"/>
            <a:ext cx="1752600" cy="1460500"/>
          </a:xfrm>
          <a:prstGeom prst="rect">
            <a:avLst/>
          </a:prstGeom>
        </p:spPr>
      </p:pic>
      <p:grpSp>
        <p:nvGrpSpPr>
          <p:cNvPr id="33" name="Group 32"/>
          <p:cNvGrpSpPr/>
          <p:nvPr/>
        </p:nvGrpSpPr>
        <p:grpSpPr>
          <a:xfrm>
            <a:off x="3429000" y="990600"/>
            <a:ext cx="3124200" cy="2057400"/>
            <a:chOff x="4038600" y="1219200"/>
            <a:chExt cx="3352800" cy="2209800"/>
          </a:xfrm>
        </p:grpSpPr>
        <p:sp>
          <p:nvSpPr>
            <p:cNvPr id="24" name="Rectangle 23"/>
            <p:cNvSpPr/>
            <p:nvPr/>
          </p:nvSpPr>
          <p:spPr>
            <a:xfrm>
              <a:off x="4038600" y="1219200"/>
              <a:ext cx="3352800" cy="22098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linic+Layout.jpg"/>
            <p:cNvPicPr>
              <a:picLocks noChangeAspect="1"/>
            </p:cNvPicPr>
            <p:nvPr/>
          </p:nvPicPr>
          <p:blipFill>
            <a:blip r:embed="rId4" cstate="print"/>
            <a:stretch>
              <a:fillRect/>
            </a:stretch>
          </p:blipFill>
          <p:spPr>
            <a:xfrm>
              <a:off x="4114800" y="1330513"/>
              <a:ext cx="3194824" cy="2016643"/>
            </a:xfrm>
            <a:prstGeom prst="rect">
              <a:avLst/>
            </a:prstGeom>
          </p:spPr>
        </p:pic>
      </p:grpSp>
      <p:cxnSp>
        <p:nvCxnSpPr>
          <p:cNvPr id="23" name="Straight Arrow Connector 22"/>
          <p:cNvCxnSpPr/>
          <p:nvPr/>
        </p:nvCxnSpPr>
        <p:spPr>
          <a:xfrm>
            <a:off x="2286000" y="2133600"/>
            <a:ext cx="9906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5" descr="bed-pasien.png"/>
          <p:cNvPicPr>
            <a:picLocks noChangeAspect="1"/>
          </p:cNvPicPr>
          <p:nvPr/>
        </p:nvPicPr>
        <p:blipFill>
          <a:blip r:embed="rId5" cstate="print"/>
          <a:stretch>
            <a:fillRect/>
          </a:stretch>
        </p:blipFill>
        <p:spPr>
          <a:xfrm>
            <a:off x="5257800" y="3429000"/>
            <a:ext cx="2971800" cy="2621658"/>
          </a:xfrm>
          <a:prstGeom prst="rect">
            <a:avLst/>
          </a:prstGeom>
        </p:spPr>
      </p:pic>
      <p:cxnSp>
        <p:nvCxnSpPr>
          <p:cNvPr id="29" name="Shape 28"/>
          <p:cNvCxnSpPr>
            <a:stCxn id="43" idx="3"/>
            <a:endCxn id="26" idx="3"/>
          </p:cNvCxnSpPr>
          <p:nvPr/>
        </p:nvCxnSpPr>
        <p:spPr>
          <a:xfrm>
            <a:off x="6324600" y="1371600"/>
            <a:ext cx="1905000" cy="3368229"/>
          </a:xfrm>
          <a:prstGeom prst="bentConnector3">
            <a:avLst>
              <a:gd name="adj1" fmla="val 112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2" name="Picture 31" descr="dash-pasien.png"/>
          <p:cNvPicPr>
            <a:picLocks noChangeAspect="1"/>
          </p:cNvPicPr>
          <p:nvPr/>
        </p:nvPicPr>
        <p:blipFill>
          <a:blip r:embed="rId6" cstate="print"/>
          <a:stretch>
            <a:fillRect/>
          </a:stretch>
        </p:blipFill>
        <p:spPr>
          <a:xfrm>
            <a:off x="381000" y="3352800"/>
            <a:ext cx="4267200" cy="2887346"/>
          </a:xfrm>
          <a:prstGeom prst="rect">
            <a:avLst/>
          </a:prstGeom>
        </p:spPr>
      </p:pic>
      <p:cxnSp>
        <p:nvCxnSpPr>
          <p:cNvPr id="38" name="Straight Arrow Connector 37"/>
          <p:cNvCxnSpPr/>
          <p:nvPr/>
        </p:nvCxnSpPr>
        <p:spPr>
          <a:xfrm rot="10800000">
            <a:off x="4724400" y="5029200"/>
            <a:ext cx="685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5791200" y="1219200"/>
            <a:ext cx="533400" cy="304800"/>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162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ELIX-facebook.jpg">
            <a:extLst>
              <a:ext uri="{FF2B5EF4-FFF2-40B4-BE49-F238E27FC236}">
                <a16:creationId xmlns:a16="http://schemas.microsoft.com/office/drawing/2014/main" id="{53BA4DBF-04C9-4681-85AE-AEC2FD5F99D6}"/>
              </a:ext>
            </a:extLst>
          </p:cNvPr>
          <p:cNvPicPr>
            <a:picLocks noChangeAspect="1"/>
          </p:cNvPicPr>
          <p:nvPr/>
        </p:nvPicPr>
        <p:blipFill>
          <a:blip r:embed="rId2" cstate="print"/>
          <a:stretch>
            <a:fillRect/>
          </a:stretch>
        </p:blipFill>
        <p:spPr>
          <a:xfrm>
            <a:off x="0" y="0"/>
            <a:ext cx="9144000" cy="6858000"/>
          </a:xfrm>
          <a:prstGeom prst="rect">
            <a:avLst/>
          </a:prstGeom>
        </p:spPr>
      </p:pic>
      <p:sp>
        <p:nvSpPr>
          <p:cNvPr id="12" name="Rectangle 11"/>
          <p:cNvSpPr/>
          <p:nvPr/>
        </p:nvSpPr>
        <p:spPr>
          <a:xfrm>
            <a:off x="152400" y="152400"/>
            <a:ext cx="6417591" cy="400110"/>
          </a:xfrm>
          <a:prstGeom prst="rect">
            <a:avLst/>
          </a:prstGeom>
          <a:noFill/>
        </p:spPr>
        <p:txBody>
          <a:bodyPr wrap="none" lIns="91440" tIns="45720" rIns="91440" bIns="45720">
            <a:spAutoFit/>
          </a:bodyPr>
          <a:lstStyle/>
          <a:p>
            <a:r>
              <a:rPr lang="en-US" sz="2000" b="1" dirty="0">
                <a:latin typeface="Times New Roman" pitchFamily="18" charset="0"/>
                <a:cs typeface="Times New Roman" pitchFamily="18" charset="0"/>
              </a:rPr>
              <a:t>IMPLEMENTASI DALAM RUANG LINGKUP BESAR</a:t>
            </a:r>
          </a:p>
        </p:txBody>
      </p:sp>
      <p:sp>
        <p:nvSpPr>
          <p:cNvPr id="63" name="Rectangle 62"/>
          <p:cNvSpPr/>
          <p:nvPr/>
        </p:nvSpPr>
        <p:spPr>
          <a:xfrm>
            <a:off x="40798" y="6581001"/>
            <a:ext cx="1559402" cy="276999"/>
          </a:xfrm>
          <a:prstGeom prst="rect">
            <a:avLst/>
          </a:prstGeom>
          <a:noFill/>
        </p:spPr>
        <p:txBody>
          <a:bodyPr wrap="none" lIns="91440" tIns="45720" rIns="91440" bIns="45720">
            <a:spAutoFit/>
          </a:bodyPr>
          <a:lstStyle/>
          <a:p>
            <a:pPr algn="ctr"/>
            <a:r>
              <a:rPr lang="en-US" sz="1200" b="1" dirty="0">
                <a:latin typeface="Calibri" pitchFamily="34" charset="0"/>
              </a:rPr>
              <a:t>IOT </a:t>
            </a:r>
            <a:r>
              <a:rPr lang="en-US" sz="1200" b="1" dirty="0" err="1">
                <a:latin typeface="Calibri" pitchFamily="34" charset="0"/>
              </a:rPr>
              <a:t>dan</a:t>
            </a:r>
            <a:r>
              <a:rPr lang="en-US" sz="1200" b="1" dirty="0">
                <a:latin typeface="Calibri" pitchFamily="34" charset="0"/>
              </a:rPr>
              <a:t> Telemedicine</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64" name="Picture 63" descr="final-implementasi.png"/>
          <p:cNvPicPr>
            <a:picLocks noChangeAspect="1"/>
          </p:cNvPicPr>
          <p:nvPr/>
        </p:nvPicPr>
        <p:blipFill>
          <a:blip r:embed="rId3" cstate="print"/>
          <a:stretch>
            <a:fillRect/>
          </a:stretch>
        </p:blipFill>
        <p:spPr>
          <a:xfrm>
            <a:off x="914400" y="914400"/>
            <a:ext cx="7272662" cy="5562600"/>
          </a:xfrm>
          <a:prstGeom prst="rect">
            <a:avLst/>
          </a:prstGeom>
        </p:spPr>
      </p:pic>
    </p:spTree>
    <p:extLst>
      <p:ext uri="{BB962C8B-B14F-4D97-AF65-F5344CB8AC3E}">
        <p14:creationId xmlns:p14="http://schemas.microsoft.com/office/powerpoint/2010/main" val="3569834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grpSp>
        <p:nvGrpSpPr>
          <p:cNvPr id="39" name="Group 38"/>
          <p:cNvGrpSpPr/>
          <p:nvPr/>
        </p:nvGrpSpPr>
        <p:grpSpPr>
          <a:xfrm>
            <a:off x="1143000" y="1066800"/>
            <a:ext cx="6705600" cy="4114800"/>
            <a:chOff x="1143000" y="1219200"/>
            <a:chExt cx="6705600" cy="4114800"/>
          </a:xfrm>
        </p:grpSpPr>
        <p:grpSp>
          <p:nvGrpSpPr>
            <p:cNvPr id="28" name="Group 27"/>
            <p:cNvGrpSpPr/>
            <p:nvPr/>
          </p:nvGrpSpPr>
          <p:grpSpPr>
            <a:xfrm>
              <a:off x="1143000" y="1676400"/>
              <a:ext cx="6264519" cy="3076931"/>
              <a:chOff x="1431681" y="1418869"/>
              <a:chExt cx="6264519" cy="3076931"/>
            </a:xfrm>
          </p:grpSpPr>
          <p:pic>
            <p:nvPicPr>
              <p:cNvPr id="27" name="Picture 26" descr="458-4589113_transparent-cloud-outline-line-art.png"/>
              <p:cNvPicPr>
                <a:picLocks noChangeAspect="1"/>
              </p:cNvPicPr>
              <p:nvPr/>
            </p:nvPicPr>
            <p:blipFill>
              <a:blip r:embed="rId2" cstate="print"/>
              <a:stretch>
                <a:fillRect/>
              </a:stretch>
            </p:blipFill>
            <p:spPr>
              <a:xfrm>
                <a:off x="1828800" y="1418869"/>
                <a:ext cx="5357812" cy="3076931"/>
              </a:xfrm>
              <a:prstGeom prst="rect">
                <a:avLst/>
              </a:prstGeom>
            </p:spPr>
          </p:pic>
          <p:grpSp>
            <p:nvGrpSpPr>
              <p:cNvPr id="24" name="Group 23"/>
              <p:cNvGrpSpPr/>
              <p:nvPr/>
            </p:nvGrpSpPr>
            <p:grpSpPr>
              <a:xfrm>
                <a:off x="1431681" y="2286000"/>
                <a:ext cx="6264519" cy="1524000"/>
                <a:chOff x="1431681" y="1676400"/>
                <a:chExt cx="6264519" cy="1524000"/>
              </a:xfrm>
            </p:grpSpPr>
            <p:pic>
              <p:nvPicPr>
                <p:cNvPr id="21" name="Picture 20" descr="workshop-wet-dry-vacs-vector-logo.png"/>
                <p:cNvPicPr>
                  <a:picLocks noChangeAspect="1"/>
                </p:cNvPicPr>
                <p:nvPr/>
              </p:nvPicPr>
              <p:blipFill>
                <a:blip r:embed="rId3" cstate="print"/>
                <a:srcRect t="29200" b="29200"/>
                <a:stretch>
                  <a:fillRect/>
                </a:stretch>
              </p:blipFill>
              <p:spPr>
                <a:xfrm>
                  <a:off x="1431681" y="1676400"/>
                  <a:ext cx="6264519" cy="1447800"/>
                </a:xfrm>
                <a:prstGeom prst="rect">
                  <a:avLst/>
                </a:prstGeom>
              </p:spPr>
            </p:pic>
            <p:sp>
              <p:nvSpPr>
                <p:cNvPr id="23" name="Parallelogram 22"/>
                <p:cNvSpPr/>
                <p:nvPr/>
              </p:nvSpPr>
              <p:spPr>
                <a:xfrm flipH="1">
                  <a:off x="3017520" y="2819400"/>
                  <a:ext cx="3154680" cy="381000"/>
                </a:xfrm>
                <a:prstGeom prst="parallelogram">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a:solidFill>
                          <a:schemeClr val="tx1"/>
                        </a:solidFill>
                      </a:ln>
                      <a:solidFill>
                        <a:schemeClr val="tx1"/>
                      </a:solidFill>
                    </a:rPr>
                    <a:t>INTERNET OF THINGS</a:t>
                  </a:r>
                </a:p>
              </p:txBody>
            </p:sp>
          </p:grpSp>
        </p:grpSp>
        <p:pic>
          <p:nvPicPr>
            <p:cNvPr id="29" name="Picture 28" descr="android_location_api.png"/>
            <p:cNvPicPr>
              <a:picLocks noChangeAspect="1"/>
            </p:cNvPicPr>
            <p:nvPr/>
          </p:nvPicPr>
          <p:blipFill>
            <a:blip r:embed="rId4" cstate="print"/>
            <a:stretch>
              <a:fillRect/>
            </a:stretch>
          </p:blipFill>
          <p:spPr>
            <a:xfrm>
              <a:off x="6324600" y="1219200"/>
              <a:ext cx="1524000" cy="1524000"/>
            </a:xfrm>
            <a:prstGeom prst="rect">
              <a:avLst/>
            </a:prstGeom>
          </p:spPr>
        </p:pic>
        <p:grpSp>
          <p:nvGrpSpPr>
            <p:cNvPr id="34" name="Group 33"/>
            <p:cNvGrpSpPr/>
            <p:nvPr/>
          </p:nvGrpSpPr>
          <p:grpSpPr>
            <a:xfrm>
              <a:off x="1524000" y="4114800"/>
              <a:ext cx="1219200" cy="1219200"/>
              <a:chOff x="762000" y="4495800"/>
              <a:chExt cx="1219200" cy="1219200"/>
            </a:xfrm>
          </p:grpSpPr>
          <p:sp>
            <p:nvSpPr>
              <p:cNvPr id="33" name="Oval 32"/>
              <p:cNvSpPr/>
              <p:nvPr/>
            </p:nvSpPr>
            <p:spPr>
              <a:xfrm>
                <a:off x="762000" y="4495800"/>
                <a:ext cx="1219200" cy="1219200"/>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rtificial-intelligence-icon-1.png"/>
              <p:cNvPicPr>
                <a:picLocks noChangeAspect="1"/>
              </p:cNvPicPr>
              <p:nvPr/>
            </p:nvPicPr>
            <p:blipFill>
              <a:blip r:embed="rId5" cstate="print"/>
              <a:srcRect l="15468" r="15468"/>
              <a:stretch>
                <a:fillRect/>
              </a:stretch>
            </p:blipFill>
            <p:spPr>
              <a:xfrm>
                <a:off x="914400" y="4611052"/>
                <a:ext cx="926456" cy="951548"/>
              </a:xfrm>
              <a:prstGeom prst="rect">
                <a:avLst/>
              </a:prstGeom>
            </p:spPr>
          </p:pic>
        </p:grpSp>
      </p:grpSp>
      <p:pic>
        <p:nvPicPr>
          <p:cNvPr id="35" name="Picture 34" descr="map-marker-icon.png"/>
          <p:cNvPicPr>
            <a:picLocks noChangeAspect="1"/>
          </p:cNvPicPr>
          <p:nvPr/>
        </p:nvPicPr>
        <p:blipFill>
          <a:blip r:embed="rId6" cstate="print"/>
          <a:stretch>
            <a:fillRect/>
          </a:stretch>
        </p:blipFill>
        <p:spPr>
          <a:xfrm>
            <a:off x="2895600" y="4953000"/>
            <a:ext cx="457200" cy="457200"/>
          </a:xfrm>
          <a:prstGeom prst="rect">
            <a:avLst/>
          </a:prstGeom>
        </p:spPr>
      </p:pic>
      <p:sp>
        <p:nvSpPr>
          <p:cNvPr id="36" name="Rectangle 35"/>
          <p:cNvSpPr/>
          <p:nvPr/>
        </p:nvSpPr>
        <p:spPr>
          <a:xfrm>
            <a:off x="3352800" y="5010090"/>
            <a:ext cx="3336426" cy="400110"/>
          </a:xfrm>
          <a:prstGeom prst="rect">
            <a:avLst/>
          </a:prstGeom>
          <a:noFill/>
        </p:spPr>
        <p:txBody>
          <a:bodyPr wrap="none" lIns="91440" tIns="45720" rIns="91440" bIns="45720">
            <a:spAutoFit/>
          </a:bodyPr>
          <a:lstStyle/>
          <a:p>
            <a:r>
              <a:rPr lang="en-US" sz="2000" b="1" dirty="0">
                <a:latin typeface="Calibri" pitchFamily="34" charset="0"/>
              </a:rPr>
              <a:t>Lab IOT </a:t>
            </a:r>
            <a:r>
              <a:rPr lang="en-US" sz="2000" b="1" dirty="0" err="1">
                <a:latin typeface="Calibri" pitchFamily="34" charset="0"/>
              </a:rPr>
              <a:t>Unv</a:t>
            </a:r>
            <a:r>
              <a:rPr lang="en-US" sz="2000" b="1" dirty="0">
                <a:latin typeface="Calibri" pitchFamily="34" charset="0"/>
              </a:rPr>
              <a:t> </a:t>
            </a:r>
            <a:r>
              <a:rPr lang="en-US" sz="2000" b="1" dirty="0" err="1">
                <a:latin typeface="Calibri" pitchFamily="34" charset="0"/>
              </a:rPr>
              <a:t>Krisnadwipayana</a:t>
            </a:r>
            <a:endParaRPr lang="en-US" sz="2000" b="1" dirty="0">
              <a:latin typeface="Calibri" pitchFamily="34" charset="0"/>
            </a:endParaRPr>
          </a:p>
        </p:txBody>
      </p:sp>
      <p:pic>
        <p:nvPicPr>
          <p:cNvPr id="37" name="Picture 36" descr="clock-logo-png-8.png"/>
          <p:cNvPicPr>
            <a:picLocks noChangeAspect="1"/>
          </p:cNvPicPr>
          <p:nvPr/>
        </p:nvPicPr>
        <p:blipFill>
          <a:blip r:embed="rId7" cstate="print"/>
          <a:stretch>
            <a:fillRect/>
          </a:stretch>
        </p:blipFill>
        <p:spPr>
          <a:xfrm>
            <a:off x="2895600" y="5410200"/>
            <a:ext cx="533400" cy="533400"/>
          </a:xfrm>
          <a:prstGeom prst="rect">
            <a:avLst/>
          </a:prstGeom>
        </p:spPr>
      </p:pic>
      <p:sp>
        <p:nvSpPr>
          <p:cNvPr id="38" name="Rectangle 37"/>
          <p:cNvSpPr/>
          <p:nvPr/>
        </p:nvSpPr>
        <p:spPr>
          <a:xfrm>
            <a:off x="3352800" y="5467290"/>
            <a:ext cx="4557401" cy="400110"/>
          </a:xfrm>
          <a:prstGeom prst="rect">
            <a:avLst/>
          </a:prstGeom>
          <a:noFill/>
        </p:spPr>
        <p:txBody>
          <a:bodyPr wrap="none" lIns="91440" tIns="45720" rIns="91440" bIns="45720">
            <a:spAutoFit/>
          </a:bodyPr>
          <a:lstStyle/>
          <a:p>
            <a:r>
              <a:rPr lang="en-US" sz="2000" b="1">
                <a:latin typeface="Calibri" pitchFamily="34" charset="0"/>
              </a:rPr>
              <a:t>Coming Soon, </a:t>
            </a:r>
            <a:r>
              <a:rPr lang="en-US" sz="2000" b="1" dirty="0">
                <a:latin typeface="Calibri" pitchFamily="34" charset="0"/>
              </a:rPr>
              <a:t>Open Registration @ 12:00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unnamed.jpg"/>
          <p:cNvPicPr>
            <a:picLocks noChangeAspect="1"/>
          </p:cNvPicPr>
          <p:nvPr/>
        </p:nvPicPr>
        <p:blipFill>
          <a:blip r:embed="rId2" cstate="print"/>
          <a:srcRect l="64167" t="25556" r="10833" b="10000"/>
          <a:stretch>
            <a:fillRect/>
          </a:stretch>
        </p:blipFill>
        <p:spPr>
          <a:xfrm>
            <a:off x="7467600" y="3886200"/>
            <a:ext cx="1340069" cy="2590800"/>
          </a:xfrm>
          <a:prstGeom prst="rect">
            <a:avLst/>
          </a:prstGeom>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grpSp>
        <p:nvGrpSpPr>
          <p:cNvPr id="21" name="Group 20"/>
          <p:cNvGrpSpPr/>
          <p:nvPr/>
        </p:nvGrpSpPr>
        <p:grpSpPr>
          <a:xfrm>
            <a:off x="1371600" y="1143000"/>
            <a:ext cx="6324600" cy="5257800"/>
            <a:chOff x="1371600" y="685800"/>
            <a:chExt cx="6324600" cy="5257800"/>
          </a:xfrm>
        </p:grpSpPr>
        <p:sp>
          <p:nvSpPr>
            <p:cNvPr id="15" name="Oval 14"/>
            <p:cNvSpPr/>
            <p:nvPr/>
          </p:nvSpPr>
          <p:spPr>
            <a:xfrm>
              <a:off x="2133600" y="685800"/>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stockphoto-1144423811-170667a.jpg"/>
            <p:cNvPicPr>
              <a:picLocks noChangeAspect="1"/>
            </p:cNvPicPr>
            <p:nvPr/>
          </p:nvPicPr>
          <p:blipFill>
            <a:blip r:embed="rId3" cstate="print"/>
            <a:stretch>
              <a:fillRect/>
            </a:stretch>
          </p:blipFill>
          <p:spPr>
            <a:xfrm>
              <a:off x="3352800" y="3962400"/>
              <a:ext cx="1981200" cy="1981200"/>
            </a:xfrm>
            <a:prstGeom prst="rect">
              <a:avLst/>
            </a:prstGeom>
          </p:spPr>
        </p:pic>
        <p:pic>
          <p:nvPicPr>
            <p:cNvPr id="6" name="Picture 5" descr="wifi.png"/>
            <p:cNvPicPr>
              <a:picLocks noChangeAspect="1"/>
            </p:cNvPicPr>
            <p:nvPr/>
          </p:nvPicPr>
          <p:blipFill>
            <a:blip r:embed="rId4" cstate="print"/>
            <a:srcRect l="2257" t="11146" r="4409" b="16632"/>
            <a:stretch>
              <a:fillRect/>
            </a:stretch>
          </p:blipFill>
          <p:spPr>
            <a:xfrm>
              <a:off x="4343400" y="3962400"/>
              <a:ext cx="787791" cy="609600"/>
            </a:xfrm>
            <a:prstGeom prst="rect">
              <a:avLst/>
            </a:prstGeom>
          </p:spPr>
        </p:pic>
        <p:grpSp>
          <p:nvGrpSpPr>
            <p:cNvPr id="19" name="Group 18"/>
            <p:cNvGrpSpPr/>
            <p:nvPr/>
          </p:nvGrpSpPr>
          <p:grpSpPr>
            <a:xfrm>
              <a:off x="4953000" y="990600"/>
              <a:ext cx="2743200" cy="1676400"/>
              <a:chOff x="4953000" y="1295400"/>
              <a:chExt cx="2743200" cy="1676400"/>
            </a:xfrm>
          </p:grpSpPr>
          <p:sp>
            <p:nvSpPr>
              <p:cNvPr id="7" name="Rectangle 6"/>
              <p:cNvSpPr/>
              <p:nvPr/>
            </p:nvSpPr>
            <p:spPr>
              <a:xfrm>
                <a:off x="4953000" y="1295400"/>
                <a:ext cx="2743200" cy="1676400"/>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ron-gate-doors-and-fences-vector-4244950.jpg"/>
              <p:cNvPicPr>
                <a:picLocks noChangeAspect="1"/>
              </p:cNvPicPr>
              <p:nvPr/>
            </p:nvPicPr>
            <p:blipFill>
              <a:blip r:embed="rId5" cstate="print"/>
              <a:srcRect b="51076"/>
              <a:stretch>
                <a:fillRect/>
              </a:stretch>
            </p:blipFill>
            <p:spPr>
              <a:xfrm>
                <a:off x="5029200" y="1447800"/>
                <a:ext cx="2595870" cy="1371600"/>
              </a:xfrm>
              <a:prstGeom prst="rect">
                <a:avLst/>
              </a:prstGeom>
            </p:spPr>
          </p:pic>
        </p:grpSp>
        <p:cxnSp>
          <p:nvCxnSpPr>
            <p:cNvPr id="12" name="Shape 11"/>
            <p:cNvCxnSpPr>
              <a:stCxn id="5" idx="1"/>
            </p:cNvCxnSpPr>
            <p:nvPr/>
          </p:nvCxnSpPr>
          <p:spPr>
            <a:xfrm rot="10800000">
              <a:off x="2667000" y="3276600"/>
              <a:ext cx="685800" cy="16764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hape 13"/>
            <p:cNvCxnSpPr>
              <a:stCxn id="5" idx="3"/>
            </p:cNvCxnSpPr>
            <p:nvPr/>
          </p:nvCxnSpPr>
          <p:spPr>
            <a:xfrm flipV="1">
              <a:off x="5334000" y="3200400"/>
              <a:ext cx="990600" cy="17526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371600" y="990600"/>
              <a:ext cx="2743200" cy="1676400"/>
              <a:chOff x="1371600" y="1295400"/>
              <a:chExt cx="2743200" cy="1676400"/>
            </a:xfrm>
          </p:grpSpPr>
          <p:sp>
            <p:nvSpPr>
              <p:cNvPr id="8" name="Rectangle 7"/>
              <p:cNvSpPr/>
              <p:nvPr/>
            </p:nvSpPr>
            <p:spPr>
              <a:xfrm>
                <a:off x="1371600" y="1295400"/>
                <a:ext cx="2743200" cy="167640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tergroupe_IconsDoubleGarage_OtherStructures.png"/>
              <p:cNvPicPr>
                <a:picLocks noChangeAspect="1"/>
              </p:cNvPicPr>
              <p:nvPr/>
            </p:nvPicPr>
            <p:blipFill>
              <a:blip r:embed="rId6" cstate="print"/>
              <a:srcRect l="15000" t="18141" r="17500" b="18142"/>
              <a:stretch>
                <a:fillRect/>
              </a:stretch>
            </p:blipFill>
            <p:spPr>
              <a:xfrm>
                <a:off x="1600200" y="1371600"/>
                <a:ext cx="2209800" cy="1473200"/>
              </a:xfrm>
              <a:prstGeom prst="rect">
                <a:avLst/>
              </a:prstGeom>
              <a:noFill/>
            </p:spPr>
          </p:pic>
        </p:grpSp>
        <p:pic>
          <p:nvPicPr>
            <p:cNvPr id="18" name="Picture 17" descr="sh_iot-infographic_496519297.jpg"/>
            <p:cNvPicPr>
              <a:picLocks noChangeAspect="1"/>
            </p:cNvPicPr>
            <p:nvPr/>
          </p:nvPicPr>
          <p:blipFill>
            <a:blip r:embed="rId7" cstate="print"/>
            <a:srcRect t="20000" b="24348"/>
            <a:stretch>
              <a:fillRect/>
            </a:stretch>
          </p:blipFill>
          <p:spPr>
            <a:xfrm>
              <a:off x="2743200" y="2514600"/>
              <a:ext cx="3505200" cy="1219200"/>
            </a:xfrm>
            <a:prstGeom prst="rect">
              <a:avLst/>
            </a:prstGeom>
          </p:spPr>
        </p:pic>
      </p:grpSp>
      <p:sp>
        <p:nvSpPr>
          <p:cNvPr id="20" name="Rectangle 19"/>
          <p:cNvSpPr/>
          <p:nvPr/>
        </p:nvSpPr>
        <p:spPr>
          <a:xfrm>
            <a:off x="76200" y="219670"/>
            <a:ext cx="3350148" cy="923330"/>
          </a:xfrm>
          <a:prstGeom prst="rect">
            <a:avLst/>
          </a:prstGeom>
          <a:noFill/>
        </p:spPr>
        <p:txBody>
          <a:bodyPr wrap="none" lIns="91440" tIns="45720" rIns="91440" bIns="45720">
            <a:spAutoFit/>
          </a:bodyPr>
          <a:lstStyle/>
          <a:p>
            <a:pPr algn="ctr"/>
            <a:r>
              <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rPr>
              <a:t>Controlling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descr="o-HELIX-facebook.jpg"/>
          <p:cNvPicPr>
            <a:picLocks noChangeAspect="1"/>
          </p:cNvPicPr>
          <p:nvPr/>
        </p:nvPicPr>
        <p:blipFill>
          <a:blip r:embed="rId2" cstate="print"/>
          <a:stretch>
            <a:fillRect/>
          </a:stretch>
        </p:blipFill>
        <p:spPr>
          <a:xfrm>
            <a:off x="0" y="0"/>
            <a:ext cx="9144000" cy="6858000"/>
          </a:xfrm>
          <a:prstGeom prst="rect">
            <a:avLst/>
          </a:prstGeom>
        </p:spPr>
      </p:pic>
      <p:pic>
        <p:nvPicPr>
          <p:cNvPr id="6" name="Picture 5" descr="12740659-funny-cartoon-office-worker-Stock-Vector.jpg"/>
          <p:cNvPicPr>
            <a:picLocks noChangeAspect="1"/>
          </p:cNvPicPr>
          <p:nvPr/>
        </p:nvPicPr>
        <p:blipFill>
          <a:blip r:embed="rId3" cstate="print"/>
          <a:srcRect l="5769" t="15385" r="5769" b="21154"/>
          <a:stretch>
            <a:fillRect/>
          </a:stretch>
        </p:blipFill>
        <p:spPr>
          <a:xfrm>
            <a:off x="0" y="0"/>
            <a:ext cx="3505200" cy="2514600"/>
          </a:xfrm>
          <a:prstGeom prst="rect">
            <a:avLst/>
          </a:prstGeom>
        </p:spPr>
      </p:pic>
      <p:pic>
        <p:nvPicPr>
          <p:cNvPr id="7" name="Picture 6" descr="Thank-You-message.png"/>
          <p:cNvPicPr>
            <a:picLocks noChangeAspect="1"/>
          </p:cNvPicPr>
          <p:nvPr/>
        </p:nvPicPr>
        <p:blipFill>
          <a:blip r:embed="rId4" cstate="print"/>
          <a:stretch>
            <a:fillRect/>
          </a:stretch>
        </p:blipFill>
        <p:spPr>
          <a:xfrm>
            <a:off x="0" y="1447800"/>
            <a:ext cx="9144000" cy="45527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unnamed.jpg"/>
          <p:cNvPicPr>
            <a:picLocks noChangeAspect="1"/>
          </p:cNvPicPr>
          <p:nvPr/>
        </p:nvPicPr>
        <p:blipFill>
          <a:blip r:embed="rId2" cstate="print"/>
          <a:srcRect l="64167" t="25556" r="10833" b="10000"/>
          <a:stretch>
            <a:fillRect/>
          </a:stretch>
        </p:blipFill>
        <p:spPr>
          <a:xfrm>
            <a:off x="7467600" y="3886200"/>
            <a:ext cx="1340069" cy="2590800"/>
          </a:xfrm>
          <a:prstGeom prst="rect">
            <a:avLst/>
          </a:prstGeom>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37665" y="219670"/>
            <a:ext cx="3427221" cy="923330"/>
          </a:xfrm>
          <a:prstGeom prst="rect">
            <a:avLst/>
          </a:prstGeom>
          <a:noFill/>
        </p:spPr>
        <p:txBody>
          <a:bodyPr wrap="none" lIns="91440" tIns="45720" rIns="91440" bIns="45720">
            <a:spAutoFit/>
          </a:bodyPr>
          <a:lstStyle/>
          <a:p>
            <a:pPr algn="ctr"/>
            <a:r>
              <a:rPr lang="en-US" sz="54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Monitoring</a:t>
            </a:r>
          </a:p>
        </p:txBody>
      </p:sp>
      <p:grpSp>
        <p:nvGrpSpPr>
          <p:cNvPr id="40" name="Group 39"/>
          <p:cNvGrpSpPr/>
          <p:nvPr/>
        </p:nvGrpSpPr>
        <p:grpSpPr>
          <a:xfrm>
            <a:off x="1219200" y="787806"/>
            <a:ext cx="6400800" cy="5841594"/>
            <a:chOff x="1219200" y="787806"/>
            <a:chExt cx="6400800" cy="5841594"/>
          </a:xfrm>
        </p:grpSpPr>
        <p:sp>
          <p:nvSpPr>
            <p:cNvPr id="15" name="Oval 14"/>
            <p:cNvSpPr/>
            <p:nvPr/>
          </p:nvSpPr>
          <p:spPr>
            <a:xfrm>
              <a:off x="2133600" y="1473606"/>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ifi.png"/>
            <p:cNvPicPr>
              <a:picLocks noChangeAspect="1"/>
            </p:cNvPicPr>
            <p:nvPr/>
          </p:nvPicPr>
          <p:blipFill>
            <a:blip r:embed="rId3" cstate="print"/>
            <a:srcRect l="2257" t="11146" r="4409" b="16632"/>
            <a:stretch>
              <a:fillRect/>
            </a:stretch>
          </p:blipFill>
          <p:spPr>
            <a:xfrm>
              <a:off x="4343400" y="4750206"/>
              <a:ext cx="787791" cy="609600"/>
            </a:xfrm>
            <a:prstGeom prst="rect">
              <a:avLst/>
            </a:prstGeom>
          </p:spPr>
        </p:pic>
        <p:pic>
          <p:nvPicPr>
            <p:cNvPr id="18" name="Picture 17" descr="sh_iot-infographic_496519297.jpg"/>
            <p:cNvPicPr>
              <a:picLocks noChangeAspect="1"/>
            </p:cNvPicPr>
            <p:nvPr/>
          </p:nvPicPr>
          <p:blipFill>
            <a:blip r:embed="rId4" cstate="print"/>
            <a:srcRect t="20000" b="24348"/>
            <a:stretch>
              <a:fillRect/>
            </a:stretch>
          </p:blipFill>
          <p:spPr>
            <a:xfrm>
              <a:off x="2743200" y="3124200"/>
              <a:ext cx="3505200" cy="1219200"/>
            </a:xfrm>
            <a:prstGeom prst="rect">
              <a:avLst/>
            </a:prstGeom>
          </p:spPr>
        </p:pic>
        <p:pic>
          <p:nvPicPr>
            <p:cNvPr id="25" name="Picture 24" descr="mobile-device-gadget-phone-hand-holding-chart-512.png"/>
            <p:cNvPicPr>
              <a:picLocks noChangeAspect="1"/>
            </p:cNvPicPr>
            <p:nvPr/>
          </p:nvPicPr>
          <p:blipFill>
            <a:blip r:embed="rId5" cstate="print"/>
            <a:stretch>
              <a:fillRect/>
            </a:stretch>
          </p:blipFill>
          <p:spPr>
            <a:xfrm>
              <a:off x="3657600" y="5207406"/>
              <a:ext cx="1421994" cy="1421994"/>
            </a:xfrm>
            <a:prstGeom prst="rect">
              <a:avLst/>
            </a:prstGeom>
          </p:spPr>
        </p:pic>
        <p:grpSp>
          <p:nvGrpSpPr>
            <p:cNvPr id="39" name="Group 38"/>
            <p:cNvGrpSpPr/>
            <p:nvPr/>
          </p:nvGrpSpPr>
          <p:grpSpPr>
            <a:xfrm>
              <a:off x="5334000" y="1321206"/>
              <a:ext cx="1524000" cy="1524000"/>
              <a:chOff x="4419600" y="609600"/>
              <a:chExt cx="1524000" cy="1524000"/>
            </a:xfrm>
          </p:grpSpPr>
          <p:sp>
            <p:nvSpPr>
              <p:cNvPr id="26" name="Oval 25"/>
              <p:cNvSpPr/>
              <p:nvPr/>
            </p:nvSpPr>
            <p:spPr>
              <a:xfrm>
                <a:off x="4419600" y="609600"/>
                <a:ext cx="1524000" cy="1524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arm-512.png"/>
              <p:cNvPicPr>
                <a:picLocks noChangeAspect="1"/>
              </p:cNvPicPr>
              <p:nvPr/>
            </p:nvPicPr>
            <p:blipFill>
              <a:blip r:embed="rId6" cstate="print"/>
              <a:stretch>
                <a:fillRect/>
              </a:stretch>
            </p:blipFill>
            <p:spPr>
              <a:xfrm>
                <a:off x="4495800" y="685800"/>
                <a:ext cx="1147800" cy="1147800"/>
              </a:xfrm>
              <a:prstGeom prst="rect">
                <a:avLst/>
              </a:prstGeom>
            </p:spPr>
          </p:pic>
          <p:pic>
            <p:nvPicPr>
              <p:cNvPr id="28" name="Picture 27" descr="Vigor_Egg-Eggs-Food-Poultry-Breakfast-Eggshell-512.png"/>
              <p:cNvPicPr>
                <a:picLocks noChangeAspect="1"/>
              </p:cNvPicPr>
              <p:nvPr/>
            </p:nvPicPr>
            <p:blipFill>
              <a:blip r:embed="rId7" cstate="print"/>
              <a:stretch>
                <a:fillRect/>
              </a:stretch>
            </p:blipFill>
            <p:spPr>
              <a:xfrm>
                <a:off x="5181600" y="1371600"/>
                <a:ext cx="609600" cy="609600"/>
              </a:xfrm>
              <a:prstGeom prst="rect">
                <a:avLst/>
              </a:prstGeom>
            </p:spPr>
          </p:pic>
        </p:grpSp>
        <p:grpSp>
          <p:nvGrpSpPr>
            <p:cNvPr id="33" name="Group 32"/>
            <p:cNvGrpSpPr/>
            <p:nvPr/>
          </p:nvGrpSpPr>
          <p:grpSpPr>
            <a:xfrm>
              <a:off x="6096000" y="2997606"/>
              <a:ext cx="1524000" cy="1524000"/>
              <a:chOff x="7010400" y="152400"/>
              <a:chExt cx="1524000" cy="1524000"/>
            </a:xfrm>
          </p:grpSpPr>
          <p:sp>
            <p:nvSpPr>
              <p:cNvPr id="31" name="Oval 30"/>
              <p:cNvSpPr/>
              <p:nvPr/>
            </p:nvSpPr>
            <p:spPr>
              <a:xfrm>
                <a:off x="7010400" y="152400"/>
                <a:ext cx="1524000" cy="1524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icon1546913717.png"/>
              <p:cNvPicPr>
                <a:picLocks noChangeAspect="1"/>
              </p:cNvPicPr>
              <p:nvPr/>
            </p:nvPicPr>
            <p:blipFill>
              <a:blip r:embed="rId8" cstate="print"/>
              <a:stretch>
                <a:fillRect/>
              </a:stretch>
            </p:blipFill>
            <p:spPr>
              <a:xfrm>
                <a:off x="7239000" y="381000"/>
                <a:ext cx="1091033" cy="1091033"/>
              </a:xfrm>
              <a:prstGeom prst="rect">
                <a:avLst/>
              </a:prstGeom>
            </p:spPr>
          </p:pic>
        </p:grpSp>
        <p:grpSp>
          <p:nvGrpSpPr>
            <p:cNvPr id="35" name="Group 34"/>
            <p:cNvGrpSpPr/>
            <p:nvPr/>
          </p:nvGrpSpPr>
          <p:grpSpPr>
            <a:xfrm>
              <a:off x="1219200" y="2921406"/>
              <a:ext cx="1524000" cy="1524000"/>
              <a:chOff x="6934200" y="457200"/>
              <a:chExt cx="1524000" cy="1524000"/>
            </a:xfrm>
          </p:grpSpPr>
          <p:sp>
            <p:nvSpPr>
              <p:cNvPr id="34" name="Oval 33"/>
              <p:cNvSpPr/>
              <p:nvPr/>
            </p:nvSpPr>
            <p:spPr>
              <a:xfrm>
                <a:off x="6934200" y="457200"/>
                <a:ext cx="1524000" cy="152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index.png"/>
              <p:cNvPicPr>
                <a:picLocks noChangeAspect="1"/>
              </p:cNvPicPr>
              <p:nvPr/>
            </p:nvPicPr>
            <p:blipFill>
              <a:blip r:embed="rId9" cstate="print"/>
              <a:stretch>
                <a:fillRect/>
              </a:stretch>
            </p:blipFill>
            <p:spPr>
              <a:xfrm>
                <a:off x="7239000" y="762000"/>
                <a:ext cx="974550" cy="974550"/>
              </a:xfrm>
              <a:prstGeom prst="rect">
                <a:avLst/>
              </a:prstGeom>
            </p:spPr>
          </p:pic>
        </p:grpSp>
        <p:grpSp>
          <p:nvGrpSpPr>
            <p:cNvPr id="38" name="Group 37"/>
            <p:cNvGrpSpPr/>
            <p:nvPr/>
          </p:nvGrpSpPr>
          <p:grpSpPr>
            <a:xfrm>
              <a:off x="1905000" y="1321206"/>
              <a:ext cx="1524000" cy="1524000"/>
              <a:chOff x="381000" y="3200400"/>
              <a:chExt cx="1524000" cy="1524000"/>
            </a:xfrm>
          </p:grpSpPr>
          <p:sp>
            <p:nvSpPr>
              <p:cNvPr id="36" name="Oval 35"/>
              <p:cNvSpPr/>
              <p:nvPr/>
            </p:nvSpPr>
            <p:spPr>
              <a:xfrm>
                <a:off x="381000" y="3200400"/>
                <a:ext cx="1524000" cy="1524000"/>
              </a:xfrm>
              <a:prstGeom prst="ellipse">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emical-physics-lab-icon-vector-24042883.jpg"/>
              <p:cNvPicPr>
                <a:picLocks noChangeAspect="1"/>
              </p:cNvPicPr>
              <p:nvPr/>
            </p:nvPicPr>
            <p:blipFill>
              <a:blip r:embed="rId10" cstate="print"/>
              <a:srcRect l="20314" t="24184" r="15841" b="30136"/>
              <a:stretch>
                <a:fillRect/>
              </a:stretch>
            </p:blipFill>
            <p:spPr>
              <a:xfrm>
                <a:off x="609600" y="3581400"/>
                <a:ext cx="1062318" cy="820882"/>
              </a:xfrm>
              <a:prstGeom prst="rect">
                <a:avLst/>
              </a:prstGeom>
            </p:spPr>
          </p:pic>
        </p:grpSp>
        <p:grpSp>
          <p:nvGrpSpPr>
            <p:cNvPr id="37" name="Group 36"/>
            <p:cNvGrpSpPr/>
            <p:nvPr/>
          </p:nvGrpSpPr>
          <p:grpSpPr>
            <a:xfrm>
              <a:off x="3657600" y="787806"/>
              <a:ext cx="1524000" cy="1524000"/>
              <a:chOff x="6858000" y="3124200"/>
              <a:chExt cx="1524000" cy="1524000"/>
            </a:xfrm>
          </p:grpSpPr>
          <p:sp>
            <p:nvSpPr>
              <p:cNvPr id="32" name="Oval 31"/>
              <p:cNvSpPr/>
              <p:nvPr/>
            </p:nvSpPr>
            <p:spPr>
              <a:xfrm>
                <a:off x="6858000" y="3124200"/>
                <a:ext cx="1524000" cy="1524000"/>
              </a:xfrm>
              <a:prstGeom prst="ellipse">
                <a:avLst/>
              </a:prstGeom>
              <a:solidFill>
                <a:schemeClr val="bg1"/>
              </a:solid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666571-200.png"/>
              <p:cNvPicPr>
                <a:picLocks noChangeAspect="1"/>
              </p:cNvPicPr>
              <p:nvPr/>
            </p:nvPicPr>
            <p:blipFill>
              <a:blip r:embed="rId11" cstate="print"/>
              <a:srcRect t="17736" b="14867"/>
              <a:stretch>
                <a:fillRect/>
              </a:stretch>
            </p:blipFill>
            <p:spPr>
              <a:xfrm>
                <a:off x="6934200" y="3352800"/>
                <a:ext cx="1356743" cy="914400"/>
              </a:xfrm>
              <a:prstGeom prst="rect">
                <a:avLst/>
              </a:prstGeom>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lowCloud-IoT-cloud.png"/>
          <p:cNvPicPr/>
          <p:nvPr/>
        </p:nvPicPr>
        <p:blipFill>
          <a:blip r:embed="rId2" cstate="print"/>
          <a:srcRect b="8761"/>
          <a:stretch>
            <a:fillRect/>
          </a:stretch>
        </p:blipFill>
        <p:spPr>
          <a:xfrm>
            <a:off x="5419725" y="3733800"/>
            <a:ext cx="3419475" cy="2672317"/>
          </a:xfrm>
          <a:prstGeom prst="rect">
            <a:avLst/>
          </a:prstGeom>
        </p:spPr>
      </p:pic>
      <p:sp>
        <p:nvSpPr>
          <p:cNvPr id="44" name="Rectangle 43"/>
          <p:cNvSpPr/>
          <p:nvPr/>
        </p:nvSpPr>
        <p:spPr>
          <a:xfrm>
            <a:off x="1219200" y="1219200"/>
            <a:ext cx="6781800" cy="3662541"/>
          </a:xfrm>
          <a:prstGeom prst="rect">
            <a:avLst/>
          </a:prstGeom>
          <a:noFill/>
        </p:spPr>
        <p:txBody>
          <a:bodyPr wrap="square" lIns="91440" tIns="45720" rIns="91440" bIns="45720">
            <a:spAutoFit/>
          </a:bodyPr>
          <a:lstStyle/>
          <a:p>
            <a:pPr algn="just"/>
            <a:r>
              <a:rPr lang="en-US" sz="4400" dirty="0"/>
              <a:t>“</a:t>
            </a:r>
            <a:r>
              <a:rPr lang="en-US" sz="2400" b="1" i="1" dirty="0"/>
              <a:t>The Thing is present, physically in the real world, in your home, your work, your car, or worn around your body. This means that it can receive inputs from your world and transform those into data which is sent onto the Internet for collection and processing.</a:t>
            </a:r>
            <a:r>
              <a:rPr lang="en-US" sz="4400" dirty="0"/>
              <a:t>”</a:t>
            </a:r>
            <a:endParaRPr lang="en-US" sz="2400" dirty="0"/>
          </a:p>
          <a:p>
            <a:pPr algn="just"/>
            <a:endParaRPr lang="en-US" sz="2400" dirty="0"/>
          </a:p>
          <a:p>
            <a:pPr algn="just"/>
            <a:r>
              <a:rPr lang="en-US" sz="2400" dirty="0"/>
              <a:t>(</a:t>
            </a:r>
            <a:r>
              <a:rPr lang="en-US" sz="2000" dirty="0"/>
              <a:t>Adrian McEwen, Hakim </a:t>
            </a:r>
            <a:r>
              <a:rPr lang="en-US" sz="2000" dirty="0" err="1"/>
              <a:t>Cassimally</a:t>
            </a:r>
            <a:r>
              <a:rPr lang="en-US" sz="2000" dirty="0"/>
              <a:t>, 2014: 11</a:t>
            </a:r>
            <a:r>
              <a:rPr lang="en-US" sz="2400" dirty="0"/>
              <a:t>).</a:t>
            </a:r>
          </a:p>
        </p:txBody>
      </p:sp>
      <p:sp>
        <p:nvSpPr>
          <p:cNvPr id="26" name="Rectangle 2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4707" y="219670"/>
            <a:ext cx="4405501" cy="923330"/>
          </a:xfrm>
          <a:prstGeom prst="rect">
            <a:avLst/>
          </a:prstGeom>
          <a:noFill/>
        </p:spPr>
        <p:txBody>
          <a:bodyPr wrap="none" lIns="91440" tIns="45720" rIns="91440" bIns="45720">
            <a:spAutoFit/>
          </a:bodyPr>
          <a:lstStyle/>
          <a:p>
            <a:pPr algn="ctr"/>
            <a:r>
              <a:rPr lang="en-US" sz="5400" b="1" cap="none" spc="0" dirty="0" err="1">
                <a:ln w="12700">
                  <a:solidFill>
                    <a:srgbClr val="00B050"/>
                  </a:solidFill>
                  <a:prstDash val="solid"/>
                </a:ln>
                <a:solidFill>
                  <a:srgbClr val="002060"/>
                </a:solidFill>
                <a:effectLst>
                  <a:outerShdw blurRad="41275" dist="20320" dir="1800000" algn="tl" rotWithShape="0">
                    <a:srgbClr val="000000">
                      <a:alpha val="40000"/>
                    </a:srgbClr>
                  </a:outerShdw>
                </a:effectLst>
              </a:rPr>
              <a:t>Penerapan</a:t>
            </a:r>
            <a:r>
              <a:rPr lang="en-US" sz="5400" b="1" cap="none" spc="0" dirty="0">
                <a:ln w="12700">
                  <a:solidFill>
                    <a:srgbClr val="00B050"/>
                  </a:solidFill>
                  <a:prstDash val="solid"/>
                </a:ln>
                <a:solidFill>
                  <a:srgbClr val="002060"/>
                </a:solidFill>
                <a:effectLst>
                  <a:outerShdw blurRad="41275" dist="20320" dir="1800000" algn="tl" rotWithShape="0">
                    <a:srgbClr val="000000">
                      <a:alpha val="40000"/>
                    </a:srgbClr>
                  </a:outerShdw>
                </a:effectLst>
              </a:rPr>
              <a:t> IOT</a:t>
            </a:r>
          </a:p>
        </p:txBody>
      </p:sp>
      <p:pic>
        <p:nvPicPr>
          <p:cNvPr id="4" name="Picture 3" descr="internet-of-things-slide4.png"/>
          <p:cNvPicPr>
            <a:picLocks noChangeAspect="1"/>
          </p:cNvPicPr>
          <p:nvPr/>
        </p:nvPicPr>
        <p:blipFill>
          <a:blip r:embed="rId2" cstate="print"/>
          <a:srcRect t="12760" b="2177"/>
          <a:stretch>
            <a:fillRect/>
          </a:stretch>
        </p:blipFill>
        <p:spPr>
          <a:xfrm>
            <a:off x="990600" y="1524000"/>
            <a:ext cx="7162800" cy="4572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1" name="Picture 10" descr="smart-home-iot-internet-of-things-control-comfort-vector-21927053.jpg"/>
          <p:cNvPicPr>
            <a:picLocks noChangeAspect="1"/>
          </p:cNvPicPr>
          <p:nvPr/>
        </p:nvPicPr>
        <p:blipFill>
          <a:blip r:embed="rId2" cstate="print"/>
          <a:srcRect b="11111"/>
          <a:stretch>
            <a:fillRect/>
          </a:stretch>
        </p:blipFill>
        <p:spPr>
          <a:xfrm>
            <a:off x="1099665" y="457268"/>
            <a:ext cx="6977535" cy="58673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8" name="Picture 7" descr="Agriculture-Fisheries-Applications-IoT-Companies.jpg"/>
          <p:cNvPicPr>
            <a:picLocks noChangeAspect="1"/>
          </p:cNvPicPr>
          <p:nvPr/>
        </p:nvPicPr>
        <p:blipFill>
          <a:blip r:embed="rId2" cstate="print"/>
          <a:stretch>
            <a:fillRect/>
          </a:stretch>
        </p:blipFill>
        <p:spPr>
          <a:xfrm>
            <a:off x="304800" y="1143000"/>
            <a:ext cx="8463643" cy="4739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10497</TotalTime>
  <Words>915</Words>
  <Application>Microsoft Office PowerPoint</Application>
  <PresentationFormat>On-screen Show (4:3)</PresentationFormat>
  <Paragraphs>156</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Comic Sans MS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Jidz</dc:creator>
  <cp:lastModifiedBy>Fauziah Mujahidah</cp:lastModifiedBy>
  <cp:revision>379</cp:revision>
  <dcterms:created xsi:type="dcterms:W3CDTF">2006-08-16T00:00:00Z</dcterms:created>
  <dcterms:modified xsi:type="dcterms:W3CDTF">2020-04-18T06:15:36Z</dcterms:modified>
</cp:coreProperties>
</file>